
<file path=[Content_Types].xml><?xml version="1.0" encoding="utf-8"?>
<Types xmlns="http://schemas.openxmlformats.org/package/2006/content-types">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7"/>
  </p:notesMasterIdLst>
  <p:sldIdLst>
    <p:sldId id="256" r:id="rId2"/>
    <p:sldId id="318" r:id="rId3"/>
    <p:sldId id="259" r:id="rId4"/>
    <p:sldId id="319" r:id="rId5"/>
    <p:sldId id="320" r:id="rId6"/>
    <p:sldId id="321" r:id="rId7"/>
    <p:sldId id="322" r:id="rId8"/>
    <p:sldId id="323" r:id="rId9"/>
    <p:sldId id="324" r:id="rId10"/>
    <p:sldId id="325" r:id="rId11"/>
    <p:sldId id="326" r:id="rId12"/>
    <p:sldId id="280" r:id="rId13"/>
    <p:sldId id="327" r:id="rId14"/>
    <p:sldId id="328" r:id="rId15"/>
    <p:sldId id="329" r:id="rId16"/>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4" userDrawn="1">
          <p15:clr>
            <a:srgbClr val="A4A3A4"/>
          </p15:clr>
        </p15:guide>
        <p15:guide id="2" pos="612" userDrawn="1">
          <p15:clr>
            <a:srgbClr val="A4A3A4"/>
          </p15:clr>
        </p15:guide>
        <p15:guide id="3" orient="horz" pos="63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9FF"/>
    <a:srgbClr val="FF00FF"/>
    <a:srgbClr val="00CC00"/>
    <a:srgbClr val="990000"/>
    <a:srgbClr val="0000FF"/>
    <a:srgbClr val="FF6600"/>
    <a:srgbClr val="99FF66"/>
    <a:srgbClr val="66FF33"/>
    <a:srgbClr val="FF990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p:cViewPr varScale="1">
        <p:scale>
          <a:sx n="56" d="100"/>
          <a:sy n="56" d="100"/>
        </p:scale>
        <p:origin x="516" y="38"/>
      </p:cViewPr>
      <p:guideLst>
        <p:guide orient="horz" pos="344"/>
        <p:guide pos="612"/>
        <p:guide orient="horz" pos="634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15.03.2023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3/15/2023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3/15/2023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3/15/2023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3/15/2023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3/15/2023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3/15/2023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3/15/2023</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3/15/2023</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3/15/2023</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3/15/2023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3/15/2023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9FF6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3/15/2023</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txStyles>
    <p:titleStyle>
      <a:lvl1pPr algn="l" defTabSz="1425732" rtl="0" eaLnBrk="1" latinLnBrk="0" hangingPunct="1">
        <a:lnSpc>
          <a:spcPct val="90000"/>
        </a:lnSpc>
        <a:spcBef>
          <a:spcPct val="0"/>
        </a:spcBef>
        <a:buNone/>
        <a:defRPr sz="6860" kern="1200">
          <a:solidFill>
            <a:schemeClr val="tx1"/>
          </a:solidFill>
          <a:latin typeface="+mj-lt"/>
          <a:ea typeface="+mj-ea"/>
          <a:cs typeface="+mj-cs"/>
        </a:defRPr>
      </a:lvl1pPr>
    </p:titleStyle>
    <p:bodyStyle>
      <a:lvl1pPr marL="356433" indent="-356433" algn="l" defTabSz="1425732" rtl="0" eaLnBrk="1" latinLnBrk="0" hangingPunct="1">
        <a:lnSpc>
          <a:spcPct val="90000"/>
        </a:lnSpc>
        <a:spcBef>
          <a:spcPts val="1559"/>
        </a:spcBef>
        <a:buFont typeface="Arial" panose="020B0604020202020204" pitchFamily="34" charset="0"/>
        <a:buChar char="•"/>
        <a:defRPr sz="4366" kern="1200">
          <a:solidFill>
            <a:schemeClr val="tx1"/>
          </a:solidFill>
          <a:latin typeface="+mn-lt"/>
          <a:ea typeface="+mn-ea"/>
          <a:cs typeface="+mn-cs"/>
        </a:defRPr>
      </a:lvl1pPr>
      <a:lvl2pPr marL="1069299" indent="-356433" algn="l" defTabSz="1425732"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2166" indent="-356433" algn="l" defTabSz="1425732"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online.lifeliqe.com/app/scene/p_zver_sinice"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7960" y="378148"/>
            <a:ext cx="19010313" cy="6945503"/>
          </a:xfrm>
          <a:prstGeom prst="rect">
            <a:avLst/>
          </a:prstGeom>
          <a:blipFill>
            <a:blip r:embed="rId3" cstate="print"/>
            <a:stretch>
              <a:fillRect/>
            </a:stretch>
          </a:blipFill>
        </p:spPr>
        <p:txBody>
          <a:bodyPr wrap="square" lIns="0" tIns="0" rIns="0" bIns="0" rtlCol="0"/>
          <a:lstStyle/>
          <a:p>
            <a:endParaRPr dirty="0"/>
          </a:p>
        </p:txBody>
      </p:sp>
      <p:sp>
        <p:nvSpPr>
          <p:cNvPr id="18" name="object 18"/>
          <p:cNvSpPr txBox="1"/>
          <p:nvPr/>
        </p:nvSpPr>
        <p:spPr>
          <a:xfrm>
            <a:off x="576164" y="1048128"/>
            <a:ext cx="9677400" cy="1120820"/>
          </a:xfrm>
          <a:prstGeom prst="rect">
            <a:avLst/>
          </a:prstGeom>
        </p:spPr>
        <p:txBody>
          <a:bodyPr vert="horz" wrap="square" lIns="0" tIns="12700" rIns="0" bIns="0" rtlCol="0">
            <a:spAutoFit/>
          </a:bodyPr>
          <a:lstStyle/>
          <a:p>
            <a:pPr marL="1223010" marR="5080" indent="-1210945" algn="ctr">
              <a:lnSpc>
                <a:spcPct val="100000"/>
              </a:lnSpc>
              <a:spcBef>
                <a:spcPts val="100"/>
              </a:spcBef>
            </a:pPr>
            <a:r>
              <a:rPr lang="en-US" sz="7200" spc="-5" dirty="0">
                <a:solidFill>
                  <a:srgbClr val="00318B"/>
                </a:solidFill>
                <a:cs typeface="Source Sans Pro"/>
              </a:rPr>
              <a:t>How DApps gain energy</a:t>
            </a:r>
            <a:endParaRPr lang="cs-CZ" sz="7200" spc="-5" dirty="0">
              <a:solidFill>
                <a:srgbClr val="00318B"/>
              </a:solidFill>
              <a:cs typeface="Source Sans Pro"/>
            </a:endParaRPr>
          </a:p>
        </p:txBody>
      </p:sp>
      <p:sp>
        <p:nvSpPr>
          <p:cNvPr id="19" name="object 19"/>
          <p:cNvSpPr/>
          <p:nvPr/>
        </p:nvSpPr>
        <p:spPr>
          <a:xfrm flipV="1">
            <a:off x="894556" y="5346699"/>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2024583" y="2482979"/>
            <a:ext cx="6378352" cy="7304564"/>
          </a:xfrm>
          <a:prstGeom prst="rect">
            <a:avLst/>
          </a:prstGeom>
        </p:spPr>
        <p:txBody>
          <a:bodyPr vert="horz" wrap="square" lIns="0" tIns="12700" rIns="0" bIns="0" rtlCol="0">
            <a:spAutoFit/>
          </a:bodyPr>
          <a:lstStyle/>
          <a:p>
            <a:pPr marL="146050" marR="5080" indent="-133985" algn="just">
              <a:lnSpc>
                <a:spcPct val="100000"/>
              </a:lnSpc>
              <a:spcBef>
                <a:spcPts val="100"/>
              </a:spcBef>
            </a:pPr>
            <a:r>
              <a:rPr lang="en-US" b="1" spc="-5" dirty="0">
                <a:solidFill>
                  <a:srgbClr val="00A0EF"/>
                </a:solidFill>
                <a:cs typeface="Source Sans Pro Light"/>
              </a:rPr>
              <a:t>  </a:t>
            </a:r>
            <a:r>
              <a:rPr lang="en-US" b="1" spc="-5" dirty="0">
                <a:solidFill>
                  <a:srgbClr val="FFA100"/>
                </a:solidFill>
                <a:cs typeface="Source Sans Pro Light"/>
              </a:rPr>
              <a:t>Dapp will generate revenue by liquid staking Archway rewards and using benefits of </a:t>
            </a:r>
            <a:r>
              <a:rPr lang="en-US" b="1" spc="-5" dirty="0" err="1">
                <a:solidFill>
                  <a:srgbClr val="FFA100"/>
                </a:solidFill>
                <a:cs typeface="Source Sans Pro Light"/>
              </a:rPr>
              <a:t>restaking</a:t>
            </a:r>
            <a:r>
              <a:rPr lang="en-US" b="1" spc="-5" dirty="0">
                <a:solidFill>
                  <a:srgbClr val="FFA100"/>
                </a:solidFill>
                <a:cs typeface="Source Sans Pro Light"/>
              </a:rPr>
              <a:t>/autocompounding staking rewards offered by liquidity protocols, by using applications of liquid archway rewards tokens like </a:t>
            </a:r>
            <a:r>
              <a:rPr lang="en-US" b="1" spc="-5" dirty="0" err="1">
                <a:solidFill>
                  <a:srgbClr val="FFA100"/>
                </a:solidFill>
                <a:cs typeface="Source Sans Pro Light"/>
              </a:rPr>
              <a:t>lending,LPing</a:t>
            </a:r>
            <a:r>
              <a:rPr lang="en-US" b="1" spc="-5" dirty="0">
                <a:solidFill>
                  <a:srgbClr val="FFA100"/>
                </a:solidFill>
                <a:cs typeface="Source Sans Pro Light"/>
              </a:rPr>
              <a:t>, participating in airdrop revenue offered by liquidity protocols, using epoch middleware to maximise liquid staking strategy by staking maximum threshold Archway rewards, saving gas fees, claiming at maximum yield redemption rate.</a:t>
            </a:r>
          </a:p>
          <a:p>
            <a:pPr marL="146050" marR="5080" indent="-133985" algn="just">
              <a:lnSpc>
                <a:spcPct val="100000"/>
              </a:lnSpc>
              <a:spcBef>
                <a:spcPts val="100"/>
              </a:spcBef>
            </a:pPr>
            <a:r>
              <a:rPr lang="en-US" b="1" spc="-5" dirty="0">
                <a:solidFill>
                  <a:srgbClr val="FFA100"/>
                </a:solidFill>
                <a:cs typeface="Source Sans Pro Light"/>
              </a:rPr>
              <a:t>   Archway chain will generate revenue by taking certain fee from cumulative redemption amount of liquid tokens of Dapps.</a:t>
            </a:r>
            <a:endParaRPr lang="en-US" sz="4800" b="1" spc="-5" dirty="0">
              <a:solidFill>
                <a:srgbClr val="00A0EF"/>
              </a:solidFill>
              <a:cs typeface="Source Sans Pro Light"/>
            </a:endParaRPr>
          </a:p>
          <a:p>
            <a:pPr marL="146050" marR="5080" indent="-133985" algn="r">
              <a:lnSpc>
                <a:spcPct val="100000"/>
              </a:lnSpc>
              <a:spcBef>
                <a:spcPts val="100"/>
              </a:spcBef>
            </a:pPr>
            <a:endParaRPr lang="en-US" sz="4800" b="1" spc="-5" dirty="0">
              <a:solidFill>
                <a:srgbClr val="00A0EF"/>
              </a:solidFill>
              <a:cs typeface="Source Sans Pro Light"/>
            </a:endParaRPr>
          </a:p>
          <a:p>
            <a:pPr marL="146050" marR="5080" indent="-133985" algn="ctr">
              <a:lnSpc>
                <a:spcPct val="100000"/>
              </a:lnSpc>
              <a:spcBef>
                <a:spcPts val="100"/>
              </a:spcBef>
            </a:pPr>
            <a:r>
              <a:rPr lang="en-US" sz="4800" b="1" spc="-5" dirty="0">
                <a:solidFill>
                  <a:srgbClr val="00A0EF"/>
                </a:solidFill>
                <a:cs typeface="Source Sans Pro Light"/>
              </a:rPr>
              <a:t>Photosynthesis</a:t>
            </a:r>
          </a:p>
          <a:p>
            <a:pPr marL="146050" marR="5080" indent="-133985" algn="ctr">
              <a:lnSpc>
                <a:spcPct val="100000"/>
              </a:lnSpc>
              <a:spcBef>
                <a:spcPts val="100"/>
              </a:spcBef>
            </a:pPr>
            <a:r>
              <a:rPr lang="en-US" sz="4800" b="1" spc="-5" dirty="0">
                <a:solidFill>
                  <a:srgbClr val="FF0000"/>
                </a:solidFill>
                <a:cs typeface="Source Sans Pro Light"/>
              </a:rPr>
              <a:t>Suhas Aggarwal</a:t>
            </a:r>
          </a:p>
          <a:p>
            <a:pPr marL="146050" marR="5080" indent="-133985" algn="ctr">
              <a:lnSpc>
                <a:spcPct val="100000"/>
              </a:lnSpc>
              <a:spcBef>
                <a:spcPts val="100"/>
              </a:spcBef>
            </a:pPr>
            <a:endParaRPr lang="en-US" sz="4800" b="1" spc="-5" dirty="0">
              <a:solidFill>
                <a:srgbClr val="00A0EF"/>
              </a:solidFill>
              <a:cs typeface="Source Sans Pro Light"/>
            </a:endParaRPr>
          </a:p>
          <a:p>
            <a:pPr marL="146050" marR="5080" indent="-133985" algn="ctr">
              <a:lnSpc>
                <a:spcPct val="100000"/>
              </a:lnSpc>
              <a:spcBef>
                <a:spcPts val="100"/>
              </a:spcBef>
            </a:pPr>
            <a:r>
              <a:rPr lang="en-US" sz="4800" b="1" spc="-5" dirty="0">
                <a:solidFill>
                  <a:srgbClr val="99FF66"/>
                </a:solidFill>
                <a:cs typeface="Source Sans Pro Light"/>
              </a:rPr>
              <a:t>Suhas Aggarwal</a:t>
            </a:r>
          </a:p>
          <a:p>
            <a:pPr marL="146050" marR="5080" indent="-133985" algn="ctr">
              <a:lnSpc>
                <a:spcPct val="100000"/>
              </a:lnSpc>
              <a:spcBef>
                <a:spcPts val="100"/>
              </a:spcBef>
            </a:pPr>
            <a:endParaRPr lang="en-US" sz="4800" b="1" dirty="0">
              <a:cs typeface="Source Sans Pro Light"/>
            </a:endParaRPr>
          </a:p>
        </p:txBody>
      </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28020117-622B-4AA4-ABC3-6D109F977998}"/>
                  </a:ext>
                </a:extLst>
              </p:cNvPr>
              <p:cNvGraphicFramePr>
                <a:graphicFrameLocks noChangeAspect="1"/>
              </p:cNvGraphicFramePr>
              <p:nvPr>
                <p:extLst>
                  <p:ext uri="{D42A27DB-BD31-4B8C-83A1-F6EECF244321}">
                    <p14:modId xmlns:p14="http://schemas.microsoft.com/office/powerpoint/2010/main" val="3927671157"/>
                  </p:ext>
                </p:extLst>
              </p:nvPr>
            </p:nvGraphicFramePr>
            <p:xfrm>
              <a:off x="10419558" y="213456"/>
              <a:ext cx="8455201" cy="6170013"/>
            </p:xfrm>
            <a:graphic>
              <a:graphicData uri="http://schemas.microsoft.com/office/drawing/2017/model3d">
                <am3d:model3d r:embed="rId4">
                  <am3d:spPr>
                    <a:xfrm>
                      <a:off x="0" y="0"/>
                      <a:ext cx="8455201" cy="6170013"/>
                    </a:xfrm>
                    <a:prstGeom prst="rect">
                      <a:avLst/>
                    </a:prstGeom>
                  </am3d:spPr>
                  <am3d:camera>
                    <am3d:pos x="0" y="0" z="57156075"/>
                    <am3d:up dx="0" dy="36000000" dz="0"/>
                    <am3d:lookAt x="0" y="0" z="0"/>
                    <am3d:perspective fov="2700000"/>
                  </am3d:camera>
                  <am3d:trans>
                    <am3d:meterPerModelUnit n="381" d="1000000"/>
                    <am3d:preTrans dx="-9967459" dy="153762" dz="-78"/>
                    <am3d:scale>
                      <am3d:sx n="1000000" d="1000000"/>
                      <am3d:sy n="1000000" d="1000000"/>
                      <am3d:sz n="1000000" d="1000000"/>
                    </am3d:scale>
                    <am3d:rot ax="2416117" ay="1973010" az="1481943"/>
                    <am3d:postTrans dx="0" dy="0" dz="0"/>
                  </am3d:trans>
                  <am3d:raster rName="Office3DRenderer" rVer="16.0.8326">
                    <am3d:blip r:embed="rId5"/>
                  </am3d:raster>
                  <am3d:objViewport viewportSz="115402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28020117-622B-4AA4-ABC3-6D109F977998}"/>
                  </a:ext>
                </a:extLst>
              </p:cNvPr>
              <p:cNvPicPr>
                <a:picLocks noGrp="1" noRot="1" noChangeAspect="1" noMove="1" noResize="1" noEditPoints="1" noAdjustHandles="1" noChangeArrowheads="1" noChangeShapeType="1" noCrop="1"/>
              </p:cNvPicPr>
              <p:nvPr/>
            </p:nvPicPr>
            <p:blipFill>
              <a:blip r:embed="rId5"/>
              <a:stretch>
                <a:fillRect/>
              </a:stretch>
            </p:blipFill>
            <p:spPr>
              <a:xfrm>
                <a:off x="10419558" y="213456"/>
                <a:ext cx="8455201" cy="6170013"/>
              </a:xfrm>
              <a:prstGeom prst="rect">
                <a:avLst/>
              </a:prstGeom>
            </p:spPr>
          </p:pic>
        </mc:Fallback>
      </mc:AlternateContent>
      <p:sp>
        <p:nvSpPr>
          <p:cNvPr id="17" name="Rectangle 16">
            <a:extLst>
              <a:ext uri="{FF2B5EF4-FFF2-40B4-BE49-F238E27FC236}">
                <a16:creationId xmlns:a16="http://schemas.microsoft.com/office/drawing/2014/main" id="{B53DCCCA-81B6-4908-A622-5981A119140E}"/>
              </a:ext>
            </a:extLst>
          </p:cNvPr>
          <p:cNvSpPr/>
          <p:nvPr/>
        </p:nvSpPr>
        <p:spPr>
          <a:xfrm>
            <a:off x="10952956" y="9015968"/>
            <a:ext cx="2954270" cy="369332"/>
          </a:xfrm>
          <a:prstGeom prst="rect">
            <a:avLst/>
          </a:prstGeom>
        </p:spPr>
        <p:txBody>
          <a:bodyPr wrap="none">
            <a:spAutoFit/>
          </a:bodyPr>
          <a:lstStyle/>
          <a:p>
            <a:r>
              <a:rPr lang="en-US" dirty="0">
                <a:solidFill>
                  <a:srgbClr val="222222"/>
                </a:solidFill>
              </a:rPr>
              <a:t>Click on the model to interact</a:t>
            </a:r>
            <a:endParaRPr lang="cs-CZ" dirty="0"/>
          </a:p>
        </p:txBody>
      </p:sp>
    </p:spTree>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E4A737-6212-AEE1-597F-0A8DA0E47EF1}"/>
              </a:ext>
            </a:extLst>
          </p:cNvPr>
          <p:cNvSpPr txBox="1"/>
          <p:nvPr/>
        </p:nvSpPr>
        <p:spPr>
          <a:xfrm>
            <a:off x="4824635" y="1746300"/>
            <a:ext cx="9433861" cy="8125301"/>
          </a:xfrm>
          <a:prstGeom prst="rect">
            <a:avLst/>
          </a:prstGeom>
          <a:noFill/>
        </p:spPr>
        <p:txBody>
          <a:bodyPr wrap="square">
            <a:spAutoFit/>
          </a:bodyPr>
          <a:lstStyle/>
          <a:p>
            <a:r>
              <a:rPr lang="en-US" b="1" dirty="0">
                <a:solidFill>
                  <a:srgbClr val="7030A0"/>
                </a:solidFill>
              </a:rPr>
              <a:t>Brief Summary of Algorithm run</a:t>
            </a:r>
          </a:p>
          <a:p>
            <a:endParaRPr lang="en-US" b="1" dirty="0">
              <a:solidFill>
                <a:srgbClr val="990000"/>
              </a:solidFill>
            </a:endParaRPr>
          </a:p>
          <a:p>
            <a:r>
              <a:rPr lang="en-US" b="1" dirty="0">
                <a:solidFill>
                  <a:srgbClr val="990000"/>
                </a:solidFill>
              </a:rPr>
              <a:t>1)For each contract address determine rewards withdrawal interval. for that epoch number withdraw rewards from pool to contract address.</a:t>
            </a:r>
          </a:p>
          <a:p>
            <a:endParaRPr lang="en-US" b="1" dirty="0">
              <a:solidFill>
                <a:srgbClr val="990000"/>
              </a:solidFill>
            </a:endParaRPr>
          </a:p>
          <a:p>
            <a:r>
              <a:rPr lang="en-US" b="1" dirty="0">
                <a:solidFill>
                  <a:srgbClr val="990000"/>
                </a:solidFill>
              </a:rPr>
              <a:t>2)If reward amount greater than equal to </a:t>
            </a:r>
            <a:r>
              <a:rPr lang="en-US" b="1" dirty="0" err="1">
                <a:solidFill>
                  <a:srgbClr val="990000"/>
                </a:solidFill>
              </a:rPr>
              <a:t>RewardstoliquidStake</a:t>
            </a:r>
            <a:r>
              <a:rPr lang="en-US" b="1" dirty="0">
                <a:solidFill>
                  <a:srgbClr val="990000"/>
                </a:solidFill>
              </a:rPr>
              <a:t> (accumulated across </a:t>
            </a:r>
            <a:r>
              <a:rPr lang="en-US" b="1" dirty="0" err="1">
                <a:solidFill>
                  <a:srgbClr val="990000"/>
                </a:solidFill>
              </a:rPr>
              <a:t>contract.LiquidStakeInterval</a:t>
            </a:r>
            <a:r>
              <a:rPr lang="en-US" b="1" dirty="0">
                <a:solidFill>
                  <a:srgbClr val="990000"/>
                </a:solidFill>
              </a:rPr>
              <a:t> epoch)</a:t>
            </a:r>
          </a:p>
          <a:p>
            <a:endParaRPr lang="en-US" b="1" dirty="0">
              <a:solidFill>
                <a:srgbClr val="990000"/>
              </a:solidFill>
            </a:endParaRPr>
          </a:p>
          <a:p>
            <a:r>
              <a:rPr lang="en-US" b="1" dirty="0">
                <a:solidFill>
                  <a:srgbClr val="990000"/>
                </a:solidFill>
              </a:rPr>
              <a:t>3)then create </a:t>
            </a:r>
            <a:r>
              <a:rPr lang="en-US" b="1" dirty="0" err="1">
                <a:solidFill>
                  <a:srgbClr val="990000"/>
                </a:solidFill>
              </a:rPr>
              <a:t>ContractLiquidStakeDepositRecordsForEpoch</a:t>
            </a:r>
            <a:r>
              <a:rPr lang="en-US" b="1" dirty="0">
                <a:solidFill>
                  <a:srgbClr val="990000"/>
                </a:solidFill>
              </a:rPr>
              <a:t> and push it in Liquid Stake Queue</a:t>
            </a:r>
          </a:p>
          <a:p>
            <a:endParaRPr lang="en-US" b="1" dirty="0">
              <a:solidFill>
                <a:srgbClr val="990000"/>
              </a:solidFill>
            </a:endParaRPr>
          </a:p>
          <a:p>
            <a:r>
              <a:rPr lang="en-US" b="1" dirty="0">
                <a:solidFill>
                  <a:srgbClr val="990000"/>
                </a:solidFill>
              </a:rPr>
              <a:t>4)Derive </a:t>
            </a:r>
            <a:r>
              <a:rPr lang="en-US" b="1" dirty="0" err="1">
                <a:solidFill>
                  <a:srgbClr val="990000"/>
                </a:solidFill>
              </a:rPr>
              <a:t>KeyArchLiquidStakeInterval</a:t>
            </a:r>
            <a:r>
              <a:rPr lang="en-US" b="1" dirty="0">
                <a:solidFill>
                  <a:srgbClr val="990000"/>
                </a:solidFill>
              </a:rPr>
              <a:t> for Archway, </a:t>
            </a:r>
          </a:p>
          <a:p>
            <a:r>
              <a:rPr lang="en-US" b="1" dirty="0">
                <a:solidFill>
                  <a:srgbClr val="990000"/>
                </a:solidFill>
              </a:rPr>
              <a:t>this determines the frequency when cumulative reward tokens are liquid staked by Archway on Liquidity provider. </a:t>
            </a:r>
          </a:p>
          <a:p>
            <a:endParaRPr lang="en-US" b="1" dirty="0">
              <a:solidFill>
                <a:srgbClr val="990000"/>
              </a:solidFill>
            </a:endParaRPr>
          </a:p>
          <a:p>
            <a:r>
              <a:rPr lang="en-US" b="1" dirty="0">
                <a:solidFill>
                  <a:srgbClr val="990000"/>
                </a:solidFill>
              </a:rPr>
              <a:t>5)Transfer Archway Reward funds from the Archway to Liquidity provider</a:t>
            </a:r>
          </a:p>
          <a:p>
            <a:r>
              <a:rPr lang="en-US" b="1" dirty="0">
                <a:solidFill>
                  <a:srgbClr val="990000"/>
                </a:solidFill>
              </a:rPr>
              <a:t>Iterate over all liquid stake deposit records and do a cumulative reward amount liquid take. </a:t>
            </a:r>
          </a:p>
          <a:p>
            <a:endParaRPr lang="en-US" b="1" dirty="0">
              <a:solidFill>
                <a:srgbClr val="990000"/>
              </a:solidFill>
            </a:endParaRPr>
          </a:p>
          <a:p>
            <a:r>
              <a:rPr lang="en-US" b="1" dirty="0">
                <a:solidFill>
                  <a:srgbClr val="990000"/>
                </a:solidFill>
              </a:rPr>
              <a:t>6)In return, liquidity provider issue liquidity tokens which are distributed in proportion of Dapp reward amount which is getting liquid staked to </a:t>
            </a:r>
            <a:r>
              <a:rPr lang="en-US" b="1" dirty="0" err="1">
                <a:solidFill>
                  <a:srgbClr val="990000"/>
                </a:solidFill>
              </a:rPr>
              <a:t>Dapps</a:t>
            </a:r>
            <a:endParaRPr lang="en-US" b="1" dirty="0">
              <a:solidFill>
                <a:srgbClr val="990000"/>
              </a:solidFill>
            </a:endParaRPr>
          </a:p>
          <a:p>
            <a:endParaRPr lang="en-US" b="1" dirty="0">
              <a:solidFill>
                <a:srgbClr val="990000"/>
              </a:solidFill>
            </a:endParaRPr>
          </a:p>
          <a:p>
            <a:r>
              <a:rPr lang="en-US" b="1" dirty="0">
                <a:solidFill>
                  <a:srgbClr val="990000"/>
                </a:solidFill>
              </a:rPr>
              <a:t>7)After Liquid tokens are obtained from above, Archway will also charge certain proportion of liquidity commission</a:t>
            </a:r>
          </a:p>
          <a:p>
            <a:endParaRPr lang="en-US" b="1" dirty="0">
              <a:solidFill>
                <a:srgbClr val="990000"/>
              </a:solidFill>
            </a:endParaRPr>
          </a:p>
          <a:p>
            <a:r>
              <a:rPr lang="en-US" b="1" dirty="0">
                <a:solidFill>
                  <a:srgbClr val="990000"/>
                </a:solidFill>
              </a:rPr>
              <a:t>8)Determine redemption rate query interval and query maximum redemption rate.</a:t>
            </a:r>
          </a:p>
          <a:p>
            <a:endParaRPr lang="en-US" b="1" dirty="0">
              <a:solidFill>
                <a:srgbClr val="990000"/>
              </a:solidFill>
            </a:endParaRPr>
          </a:p>
          <a:p>
            <a:r>
              <a:rPr lang="en-US" b="1" dirty="0">
                <a:solidFill>
                  <a:srgbClr val="990000"/>
                </a:solidFill>
              </a:rPr>
              <a:t>9)Archway will redeem liquid tokens in that epoch number for all </a:t>
            </a:r>
            <a:r>
              <a:rPr lang="en-US" b="1" dirty="0" err="1">
                <a:solidFill>
                  <a:srgbClr val="990000"/>
                </a:solidFill>
              </a:rPr>
              <a:t>Dapps</a:t>
            </a:r>
            <a:endParaRPr lang="en-US" b="1" dirty="0">
              <a:solidFill>
                <a:srgbClr val="990000"/>
              </a:solidFill>
            </a:endParaRPr>
          </a:p>
          <a:p>
            <a:endParaRPr lang="en-US" b="1" dirty="0">
              <a:solidFill>
                <a:srgbClr val="990000"/>
              </a:solidFill>
            </a:endParaRPr>
          </a:p>
          <a:p>
            <a:r>
              <a:rPr lang="en-US" b="1" dirty="0">
                <a:solidFill>
                  <a:srgbClr val="990000"/>
                </a:solidFill>
              </a:rPr>
              <a:t>10)Archway will distribute liquid tokens redeemed at threshold rate to all </a:t>
            </a:r>
            <a:r>
              <a:rPr lang="en-US" b="1" dirty="0" err="1">
                <a:solidFill>
                  <a:srgbClr val="990000"/>
                </a:solidFill>
              </a:rPr>
              <a:t>Dapps</a:t>
            </a:r>
            <a:r>
              <a:rPr lang="en-US" b="1" dirty="0">
                <a:solidFill>
                  <a:srgbClr val="990000"/>
                </a:solidFill>
              </a:rPr>
              <a:t> in ratio of their</a:t>
            </a:r>
          </a:p>
          <a:p>
            <a:r>
              <a:rPr lang="en-US" b="1" dirty="0">
                <a:solidFill>
                  <a:srgbClr val="990000"/>
                </a:solidFill>
              </a:rPr>
              <a:t>stake</a:t>
            </a:r>
          </a:p>
        </p:txBody>
      </p:sp>
    </p:spTree>
    <p:extLst>
      <p:ext uri="{BB962C8B-B14F-4D97-AF65-F5344CB8AC3E}">
        <p14:creationId xmlns:p14="http://schemas.microsoft.com/office/powerpoint/2010/main" val="2795211330"/>
      </p:ext>
    </p:extLst>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B04E37-DA4D-3DF1-8DE4-9CD56EF289B9}"/>
              </a:ext>
            </a:extLst>
          </p:cNvPr>
          <p:cNvSpPr txBox="1"/>
          <p:nvPr/>
        </p:nvSpPr>
        <p:spPr>
          <a:xfrm>
            <a:off x="4392588" y="2106340"/>
            <a:ext cx="9865909" cy="3139321"/>
          </a:xfrm>
          <a:prstGeom prst="rect">
            <a:avLst/>
          </a:prstGeom>
          <a:noFill/>
        </p:spPr>
        <p:txBody>
          <a:bodyPr wrap="square">
            <a:spAutoFit/>
          </a:bodyPr>
          <a:lstStyle/>
          <a:p>
            <a:r>
              <a:rPr lang="en-US" b="1" dirty="0">
                <a:solidFill>
                  <a:srgbClr val="FF0000"/>
                </a:solidFill>
              </a:rPr>
              <a:t>Airdrops</a:t>
            </a:r>
            <a:r>
              <a:rPr lang="en-US" b="1" dirty="0">
                <a:solidFill>
                  <a:srgbClr val="7030A0"/>
                </a:solidFill>
              </a:rPr>
              <a:t> additional source of revenue for the Dapp</a:t>
            </a:r>
          </a:p>
          <a:p>
            <a:endParaRPr lang="en-US" b="1" dirty="0">
              <a:solidFill>
                <a:srgbClr val="0099FF"/>
              </a:solidFill>
            </a:endParaRPr>
          </a:p>
          <a:p>
            <a:r>
              <a:rPr lang="en-US" b="1" dirty="0">
                <a:solidFill>
                  <a:srgbClr val="0099FF"/>
                </a:solidFill>
              </a:rPr>
              <a:t>Dapp participate in core network activities like Liquid staking can claim their airdrop. An Airdrop recipient is given 20% of the airdrop amount which is not in vesting, and then they have to perform the following activities to get the rest:</a:t>
            </a:r>
          </a:p>
          <a:p>
            <a:r>
              <a:rPr lang="en-US" b="1" dirty="0">
                <a:solidFill>
                  <a:srgbClr val="FF0000"/>
                </a:solidFill>
              </a:rPr>
              <a:t>60% vesting over 3 months by liquid staking</a:t>
            </a:r>
          </a:p>
          <a:p>
            <a:r>
              <a:rPr lang="en-US" b="1" dirty="0">
                <a:solidFill>
                  <a:srgbClr val="0099FF"/>
                </a:solidFill>
              </a:rPr>
              <a:t>These claimable assets 'expire' if not claimed. </a:t>
            </a:r>
            <a:r>
              <a:rPr lang="en-US" b="1" dirty="0" err="1">
                <a:solidFill>
                  <a:srgbClr val="0099FF"/>
                </a:solidFill>
              </a:rPr>
              <a:t>Dapps</a:t>
            </a:r>
            <a:r>
              <a:rPr lang="en-US" b="1" dirty="0">
                <a:solidFill>
                  <a:srgbClr val="0099FF"/>
                </a:solidFill>
              </a:rPr>
              <a:t> have three months (</a:t>
            </a:r>
            <a:r>
              <a:rPr lang="en-US" b="1" dirty="0" err="1">
                <a:solidFill>
                  <a:srgbClr val="0099FF"/>
                </a:solidFill>
              </a:rPr>
              <a:t>AirdropDuration</a:t>
            </a:r>
            <a:r>
              <a:rPr lang="en-US" b="1" dirty="0">
                <a:solidFill>
                  <a:srgbClr val="0099FF"/>
                </a:solidFill>
              </a:rPr>
              <a:t>) to claim their full airdrop amount. After three months from launch, all unclaimed tokens get sent to the community pool. At initialization, module stores all airdrop users with amounts from genesis inside </a:t>
            </a:r>
            <a:r>
              <a:rPr lang="en-US" b="1" dirty="0" err="1">
                <a:solidFill>
                  <a:srgbClr val="0099FF"/>
                </a:solidFill>
              </a:rPr>
              <a:t>KVStore</a:t>
            </a:r>
            <a:r>
              <a:rPr lang="en-US" b="1" dirty="0">
                <a:solidFill>
                  <a:srgbClr val="0099FF"/>
                </a:solidFill>
              </a:rPr>
              <a:t>. Airdrop users are eligible to claim their vesting or free amount only once in the initial period of 3 months. After the initial period, users can claim tokens monthly.</a:t>
            </a:r>
            <a:endParaRPr lang="en-IN" b="1" dirty="0">
              <a:solidFill>
                <a:srgbClr val="0099FF"/>
              </a:solidFill>
            </a:endParaRPr>
          </a:p>
        </p:txBody>
      </p:sp>
    </p:spTree>
    <p:extLst>
      <p:ext uri="{BB962C8B-B14F-4D97-AF65-F5344CB8AC3E}">
        <p14:creationId xmlns:p14="http://schemas.microsoft.com/office/powerpoint/2010/main" val="2243135696"/>
      </p:ext>
    </p:extLst>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24236" y="594172"/>
            <a:ext cx="13897544" cy="8661089"/>
          </a:xfrm>
          <a:prstGeom prst="rect">
            <a:avLst/>
          </a:prstGeom>
        </p:spPr>
        <p:txBody>
          <a:bodyPr vert="horz" wrap="square" lIns="0" tIns="12700" rIns="0" bIns="0" rtlCol="0">
            <a:spAutoFit/>
          </a:bodyPr>
          <a:lstStyle/>
          <a:p>
            <a:pPr marL="12700">
              <a:spcBef>
                <a:spcPts val="100"/>
              </a:spcBef>
            </a:pPr>
            <a:r>
              <a:rPr sz="1400" b="1" dirty="0">
                <a:solidFill>
                  <a:srgbClr val="FF0000"/>
                </a:solidFill>
                <a:latin typeface="Calibri"/>
                <a:cs typeface="Calibri"/>
              </a:rPr>
              <a:t>Applications</a:t>
            </a:r>
            <a:r>
              <a:rPr sz="1400" b="1" spc="-30" dirty="0">
                <a:solidFill>
                  <a:srgbClr val="FF0000"/>
                </a:solidFill>
                <a:latin typeface="Calibri"/>
                <a:cs typeface="Calibri"/>
              </a:rPr>
              <a:t> </a:t>
            </a:r>
            <a:r>
              <a:rPr sz="1400" b="1" dirty="0">
                <a:solidFill>
                  <a:srgbClr val="FF0000"/>
                </a:solidFill>
                <a:latin typeface="Calibri"/>
                <a:cs typeface="Calibri"/>
              </a:rPr>
              <a:t>of</a:t>
            </a:r>
            <a:r>
              <a:rPr sz="1400" b="1" spc="-35" dirty="0">
                <a:solidFill>
                  <a:srgbClr val="FF0000"/>
                </a:solidFill>
                <a:latin typeface="Calibri"/>
                <a:cs typeface="Calibri"/>
              </a:rPr>
              <a:t> </a:t>
            </a:r>
            <a:r>
              <a:rPr sz="1400" b="1" dirty="0">
                <a:solidFill>
                  <a:srgbClr val="FF0000"/>
                </a:solidFill>
                <a:latin typeface="Calibri"/>
                <a:cs typeface="Calibri"/>
              </a:rPr>
              <a:t>liquidity</a:t>
            </a:r>
            <a:r>
              <a:rPr sz="1400" b="1" spc="-30" dirty="0">
                <a:solidFill>
                  <a:srgbClr val="FF0000"/>
                </a:solidFill>
                <a:latin typeface="Calibri"/>
                <a:cs typeface="Calibri"/>
              </a:rPr>
              <a:t> </a:t>
            </a:r>
            <a:r>
              <a:rPr sz="1400" b="1" spc="-10" dirty="0">
                <a:solidFill>
                  <a:srgbClr val="FF0000"/>
                </a:solidFill>
                <a:latin typeface="Calibri"/>
                <a:cs typeface="Calibri"/>
              </a:rPr>
              <a:t>tokens</a:t>
            </a:r>
            <a:endParaRPr sz="1400" dirty="0">
              <a:latin typeface="Calibri"/>
              <a:cs typeface="Calibri"/>
            </a:endParaRPr>
          </a:p>
          <a:p>
            <a:pPr marL="95250" indent="-83185">
              <a:spcBef>
                <a:spcPts val="950"/>
              </a:spcBef>
              <a:buSzPct val="87500"/>
              <a:buAutoNum type="alphaLcParenR"/>
              <a:tabLst>
                <a:tab pos="95885" algn="l"/>
              </a:tabLst>
            </a:pPr>
            <a:r>
              <a:rPr sz="1400" b="1" dirty="0">
                <a:solidFill>
                  <a:srgbClr val="FF0000"/>
                </a:solidFill>
                <a:latin typeface="Calibri"/>
                <a:cs typeface="Calibri"/>
              </a:rPr>
              <a:t>How</a:t>
            </a:r>
            <a:r>
              <a:rPr sz="1400" b="1" spc="-15" dirty="0">
                <a:solidFill>
                  <a:srgbClr val="FF0000"/>
                </a:solidFill>
                <a:latin typeface="Calibri"/>
                <a:cs typeface="Calibri"/>
              </a:rPr>
              <a:t> </a:t>
            </a:r>
            <a:r>
              <a:rPr sz="1400" b="1" dirty="0">
                <a:solidFill>
                  <a:srgbClr val="FF0000"/>
                </a:solidFill>
                <a:latin typeface="Calibri"/>
                <a:cs typeface="Calibri"/>
              </a:rPr>
              <a:t>liquid</a:t>
            </a:r>
            <a:r>
              <a:rPr sz="1400" b="1" spc="-20" dirty="0">
                <a:solidFill>
                  <a:srgbClr val="FF0000"/>
                </a:solidFill>
                <a:latin typeface="Calibri"/>
                <a:cs typeface="Calibri"/>
              </a:rPr>
              <a:t> </a:t>
            </a:r>
            <a:r>
              <a:rPr sz="1400" b="1" dirty="0">
                <a:solidFill>
                  <a:srgbClr val="FF0000"/>
                </a:solidFill>
                <a:latin typeface="Calibri"/>
                <a:cs typeface="Calibri"/>
              </a:rPr>
              <a:t>tokens</a:t>
            </a:r>
            <a:r>
              <a:rPr sz="1400" b="1" spc="-15" dirty="0">
                <a:solidFill>
                  <a:srgbClr val="FF0000"/>
                </a:solidFill>
                <a:latin typeface="Calibri"/>
                <a:cs typeface="Calibri"/>
              </a:rPr>
              <a:t> </a:t>
            </a:r>
            <a:r>
              <a:rPr sz="1400" b="1" dirty="0">
                <a:solidFill>
                  <a:srgbClr val="FF0000"/>
                </a:solidFill>
                <a:latin typeface="Calibri"/>
                <a:cs typeface="Calibri"/>
              </a:rPr>
              <a:t>obtained</a:t>
            </a:r>
            <a:r>
              <a:rPr sz="1400" b="1" spc="-15" dirty="0">
                <a:solidFill>
                  <a:srgbClr val="FF0000"/>
                </a:solidFill>
                <a:latin typeface="Calibri"/>
                <a:cs typeface="Calibri"/>
              </a:rPr>
              <a:t> </a:t>
            </a:r>
            <a:r>
              <a:rPr sz="1400" b="1" dirty="0">
                <a:solidFill>
                  <a:srgbClr val="FF0000"/>
                </a:solidFill>
                <a:latin typeface="Calibri"/>
                <a:cs typeface="Calibri"/>
              </a:rPr>
              <a:t>from</a:t>
            </a:r>
            <a:r>
              <a:rPr sz="1400" b="1" spc="-10" dirty="0">
                <a:solidFill>
                  <a:srgbClr val="FF0000"/>
                </a:solidFill>
                <a:latin typeface="Calibri"/>
                <a:cs typeface="Calibri"/>
              </a:rPr>
              <a:t> </a:t>
            </a:r>
            <a:r>
              <a:rPr sz="1400" b="1" dirty="0">
                <a:solidFill>
                  <a:srgbClr val="FF0000"/>
                </a:solidFill>
                <a:latin typeface="Calibri"/>
                <a:cs typeface="Calibri"/>
              </a:rPr>
              <a:t>stride</a:t>
            </a:r>
            <a:r>
              <a:rPr sz="1400" b="1" spc="-15" dirty="0">
                <a:solidFill>
                  <a:srgbClr val="FF0000"/>
                </a:solidFill>
                <a:latin typeface="Calibri"/>
                <a:cs typeface="Calibri"/>
              </a:rPr>
              <a:t> </a:t>
            </a:r>
            <a:r>
              <a:rPr sz="1400" b="1" dirty="0">
                <a:solidFill>
                  <a:srgbClr val="FF0000"/>
                </a:solidFill>
                <a:latin typeface="Calibri"/>
                <a:cs typeface="Calibri"/>
              </a:rPr>
              <a:t>can</a:t>
            </a:r>
            <a:r>
              <a:rPr sz="1400" b="1" spc="-15" dirty="0">
                <a:solidFill>
                  <a:srgbClr val="FF0000"/>
                </a:solidFill>
                <a:latin typeface="Calibri"/>
                <a:cs typeface="Calibri"/>
              </a:rPr>
              <a:t> </a:t>
            </a:r>
            <a:r>
              <a:rPr sz="1400" b="1" dirty="0">
                <a:solidFill>
                  <a:srgbClr val="FF0000"/>
                </a:solidFill>
                <a:latin typeface="Calibri"/>
                <a:cs typeface="Calibri"/>
              </a:rPr>
              <a:t>be</a:t>
            </a:r>
            <a:r>
              <a:rPr sz="1400" b="1" spc="-20" dirty="0">
                <a:solidFill>
                  <a:srgbClr val="FF0000"/>
                </a:solidFill>
                <a:latin typeface="Calibri"/>
                <a:cs typeface="Calibri"/>
              </a:rPr>
              <a:t> </a:t>
            </a:r>
            <a:r>
              <a:rPr sz="1400" b="1" dirty="0">
                <a:solidFill>
                  <a:srgbClr val="FF0000"/>
                </a:solidFill>
                <a:latin typeface="Calibri"/>
                <a:cs typeface="Calibri"/>
              </a:rPr>
              <a:t>used</a:t>
            </a:r>
            <a:r>
              <a:rPr sz="1400" b="1" spc="-15" dirty="0">
                <a:solidFill>
                  <a:srgbClr val="FF0000"/>
                </a:solidFill>
                <a:latin typeface="Calibri"/>
                <a:cs typeface="Calibri"/>
              </a:rPr>
              <a:t> </a:t>
            </a:r>
            <a:r>
              <a:rPr sz="1400" b="1" dirty="0">
                <a:solidFill>
                  <a:srgbClr val="FF0000"/>
                </a:solidFill>
                <a:latin typeface="Calibri"/>
                <a:cs typeface="Calibri"/>
              </a:rPr>
              <a:t>for</a:t>
            </a:r>
            <a:r>
              <a:rPr sz="1400" b="1" spc="-15" dirty="0">
                <a:solidFill>
                  <a:srgbClr val="FF0000"/>
                </a:solidFill>
                <a:latin typeface="Calibri"/>
                <a:cs typeface="Calibri"/>
              </a:rPr>
              <a:t> </a:t>
            </a:r>
            <a:r>
              <a:rPr sz="1400" b="1" spc="-10" dirty="0">
                <a:solidFill>
                  <a:srgbClr val="0070C0"/>
                </a:solidFill>
                <a:latin typeface="Calibri"/>
                <a:cs typeface="Calibri"/>
              </a:rPr>
              <a:t>Lending</a:t>
            </a:r>
            <a:endParaRPr sz="1400" dirty="0">
              <a:solidFill>
                <a:srgbClr val="0070C0"/>
              </a:solidFill>
              <a:latin typeface="Calibri"/>
              <a:cs typeface="Calibri"/>
            </a:endParaRPr>
          </a:p>
          <a:p>
            <a:pPr>
              <a:spcBef>
                <a:spcPts val="35"/>
              </a:spcBef>
              <a:buClr>
                <a:srgbClr val="FF0000"/>
              </a:buClr>
              <a:buFont typeface="Calibri"/>
              <a:buAutoNum type="alphaLcParenR"/>
            </a:pPr>
            <a:endParaRPr sz="1400" dirty="0">
              <a:latin typeface="Calibri"/>
              <a:cs typeface="Calibri"/>
            </a:endParaRPr>
          </a:p>
          <a:p>
            <a:pPr marL="12700"/>
            <a:r>
              <a:rPr sz="1400" dirty="0">
                <a:latin typeface="Calibri"/>
                <a:cs typeface="Calibri"/>
              </a:rPr>
              <a:t>To</a:t>
            </a:r>
            <a:r>
              <a:rPr sz="1400" spc="-25" dirty="0">
                <a:latin typeface="Calibri"/>
                <a:cs typeface="Calibri"/>
              </a:rPr>
              <a:t> </a:t>
            </a:r>
            <a:r>
              <a:rPr sz="1400" dirty="0">
                <a:latin typeface="Calibri"/>
                <a:cs typeface="Calibri"/>
              </a:rPr>
              <a:t>use</a:t>
            </a:r>
            <a:r>
              <a:rPr sz="1400" spc="-25" dirty="0">
                <a:latin typeface="Calibri"/>
                <a:cs typeface="Calibri"/>
              </a:rPr>
              <a:t> </a:t>
            </a:r>
            <a:r>
              <a:rPr sz="1400" dirty="0">
                <a:latin typeface="Calibri"/>
                <a:cs typeface="Calibri"/>
              </a:rPr>
              <a:t>LIQUID</a:t>
            </a:r>
            <a:r>
              <a:rPr sz="1400" spc="-20" dirty="0">
                <a:latin typeface="Calibri"/>
                <a:cs typeface="Calibri"/>
              </a:rPr>
              <a:t> </a:t>
            </a:r>
            <a:r>
              <a:rPr sz="1400" dirty="0">
                <a:latin typeface="Calibri"/>
                <a:cs typeface="Calibri"/>
              </a:rPr>
              <a:t>tokens</a:t>
            </a:r>
            <a:r>
              <a:rPr sz="1400" spc="-20" dirty="0">
                <a:latin typeface="Calibri"/>
                <a:cs typeface="Calibri"/>
              </a:rPr>
              <a:t> </a:t>
            </a:r>
            <a:r>
              <a:rPr sz="1400" dirty="0">
                <a:latin typeface="Calibri"/>
                <a:cs typeface="Calibri"/>
              </a:rPr>
              <a:t>for</a:t>
            </a:r>
            <a:r>
              <a:rPr sz="1400" spc="-10" dirty="0">
                <a:latin typeface="Calibri"/>
                <a:cs typeface="Calibri"/>
              </a:rPr>
              <a:t> </a:t>
            </a:r>
            <a:r>
              <a:rPr sz="1400" dirty="0">
                <a:latin typeface="Calibri"/>
                <a:cs typeface="Calibri"/>
              </a:rPr>
              <a:t>lending,</a:t>
            </a:r>
            <a:r>
              <a:rPr sz="1400" spc="-20" dirty="0">
                <a:latin typeface="Calibri"/>
                <a:cs typeface="Calibri"/>
              </a:rPr>
              <a:t> </a:t>
            </a:r>
            <a:r>
              <a:rPr sz="1400" dirty="0">
                <a:latin typeface="Calibri"/>
                <a:cs typeface="Calibri"/>
              </a:rPr>
              <a:t>you</a:t>
            </a:r>
            <a:r>
              <a:rPr sz="1400" spc="-10" dirty="0">
                <a:latin typeface="Calibri"/>
                <a:cs typeface="Calibri"/>
              </a:rPr>
              <a:t> </a:t>
            </a:r>
            <a:r>
              <a:rPr sz="1400" dirty="0">
                <a:latin typeface="Calibri"/>
                <a:cs typeface="Calibri"/>
              </a:rPr>
              <a:t>can</a:t>
            </a:r>
            <a:r>
              <a:rPr sz="1400" spc="-20" dirty="0">
                <a:latin typeface="Calibri"/>
                <a:cs typeface="Calibri"/>
              </a:rPr>
              <a:t> </a:t>
            </a:r>
            <a:r>
              <a:rPr sz="1400" dirty="0">
                <a:latin typeface="Calibri"/>
                <a:cs typeface="Calibri"/>
              </a:rPr>
              <a:t>do</a:t>
            </a:r>
            <a:r>
              <a:rPr sz="1400" spc="-20" dirty="0">
                <a:latin typeface="Calibri"/>
                <a:cs typeface="Calibri"/>
              </a:rPr>
              <a:t> </a:t>
            </a:r>
            <a:r>
              <a:rPr sz="1400" dirty="0">
                <a:latin typeface="Calibri"/>
                <a:cs typeface="Calibri"/>
              </a:rPr>
              <a:t>the</a:t>
            </a:r>
            <a:r>
              <a:rPr sz="1400" spc="-15" dirty="0">
                <a:latin typeface="Calibri"/>
                <a:cs typeface="Calibri"/>
              </a:rPr>
              <a:t> </a:t>
            </a:r>
            <a:r>
              <a:rPr sz="1400" spc="-10" dirty="0">
                <a:latin typeface="Calibri"/>
                <a:cs typeface="Calibri"/>
              </a:rPr>
              <a:t>following:</a:t>
            </a:r>
            <a:endParaRPr sz="1400" dirty="0">
              <a:latin typeface="Calibri"/>
              <a:cs typeface="Calibri"/>
            </a:endParaRPr>
          </a:p>
          <a:p>
            <a:pPr>
              <a:spcBef>
                <a:spcPts val="30"/>
              </a:spcBef>
            </a:pPr>
            <a:endParaRPr sz="1400" dirty="0">
              <a:latin typeface="Calibri"/>
              <a:cs typeface="Calibri"/>
            </a:endParaRPr>
          </a:p>
          <a:p>
            <a:pPr marL="12700" marR="14604">
              <a:lnSpc>
                <a:spcPct val="108800"/>
              </a:lnSpc>
              <a:spcBef>
                <a:spcPts val="5"/>
              </a:spcBef>
            </a:pPr>
            <a:r>
              <a:rPr sz="1400" dirty="0">
                <a:latin typeface="Calibri"/>
                <a:cs typeface="Calibri"/>
              </a:rPr>
              <a:t>Find</a:t>
            </a:r>
            <a:r>
              <a:rPr sz="1400" spc="-35" dirty="0">
                <a:latin typeface="Calibri"/>
                <a:cs typeface="Calibri"/>
              </a:rPr>
              <a:t> </a:t>
            </a:r>
            <a:r>
              <a:rPr sz="1400" dirty="0">
                <a:latin typeface="Calibri"/>
                <a:cs typeface="Calibri"/>
              </a:rPr>
              <a:t>a</a:t>
            </a:r>
            <a:r>
              <a:rPr sz="1400" spc="-20" dirty="0">
                <a:latin typeface="Calibri"/>
                <a:cs typeface="Calibri"/>
              </a:rPr>
              <a:t> </a:t>
            </a:r>
            <a:r>
              <a:rPr sz="1400" dirty="0">
                <a:latin typeface="Calibri"/>
                <a:cs typeface="Calibri"/>
              </a:rPr>
              <a:t>lending</a:t>
            </a:r>
            <a:r>
              <a:rPr sz="1400" spc="-15" dirty="0">
                <a:latin typeface="Calibri"/>
                <a:cs typeface="Calibri"/>
              </a:rPr>
              <a:t> </a:t>
            </a:r>
            <a:r>
              <a:rPr sz="1400" dirty="0">
                <a:latin typeface="Calibri"/>
                <a:cs typeface="Calibri"/>
              </a:rPr>
              <a:t>platform</a:t>
            </a:r>
            <a:r>
              <a:rPr sz="1400" spc="-10" dirty="0">
                <a:latin typeface="Calibri"/>
                <a:cs typeface="Calibri"/>
              </a:rPr>
              <a:t> </a:t>
            </a:r>
            <a:r>
              <a:rPr sz="1400" dirty="0">
                <a:latin typeface="Calibri"/>
                <a:cs typeface="Calibri"/>
              </a:rPr>
              <a:t>that</a:t>
            </a:r>
            <a:r>
              <a:rPr sz="1400" spc="-20" dirty="0">
                <a:latin typeface="Calibri"/>
                <a:cs typeface="Calibri"/>
              </a:rPr>
              <a:t> </a:t>
            </a:r>
            <a:r>
              <a:rPr sz="1400" dirty="0">
                <a:latin typeface="Calibri"/>
                <a:cs typeface="Calibri"/>
              </a:rPr>
              <a:t>accepts</a:t>
            </a:r>
            <a:r>
              <a:rPr sz="1400" spc="-15" dirty="0">
                <a:latin typeface="Calibri"/>
                <a:cs typeface="Calibri"/>
              </a:rPr>
              <a:t> </a:t>
            </a:r>
            <a:r>
              <a:rPr sz="1400" dirty="0">
                <a:latin typeface="Calibri"/>
                <a:cs typeface="Calibri"/>
              </a:rPr>
              <a:t>LIQUID</a:t>
            </a:r>
            <a:r>
              <a:rPr sz="1400" spc="-20" dirty="0">
                <a:latin typeface="Calibri"/>
                <a:cs typeface="Calibri"/>
              </a:rPr>
              <a:t> </a:t>
            </a:r>
            <a:r>
              <a:rPr sz="1400" dirty="0">
                <a:latin typeface="Calibri"/>
                <a:cs typeface="Calibri"/>
              </a:rPr>
              <a:t>tokens</a:t>
            </a:r>
            <a:r>
              <a:rPr sz="1400" spc="-25" dirty="0">
                <a:latin typeface="Calibri"/>
                <a:cs typeface="Calibri"/>
              </a:rPr>
              <a:t> </a:t>
            </a:r>
            <a:r>
              <a:rPr sz="1400" dirty="0">
                <a:latin typeface="Calibri"/>
                <a:cs typeface="Calibri"/>
              </a:rPr>
              <a:t>-</a:t>
            </a:r>
            <a:r>
              <a:rPr sz="1400" spc="-10" dirty="0">
                <a:latin typeface="Calibri"/>
                <a:cs typeface="Calibri"/>
              </a:rPr>
              <a:t> </a:t>
            </a:r>
            <a:r>
              <a:rPr sz="1400" dirty="0">
                <a:latin typeface="Calibri"/>
                <a:cs typeface="Calibri"/>
              </a:rPr>
              <a:t>There</a:t>
            </a:r>
            <a:r>
              <a:rPr sz="1400" spc="-20" dirty="0">
                <a:latin typeface="Calibri"/>
                <a:cs typeface="Calibri"/>
              </a:rPr>
              <a:t> </a:t>
            </a:r>
            <a:r>
              <a:rPr sz="1400" dirty="0">
                <a:latin typeface="Calibri"/>
                <a:cs typeface="Calibri"/>
              </a:rPr>
              <a:t>are</a:t>
            </a:r>
            <a:r>
              <a:rPr sz="1400" spc="-20" dirty="0">
                <a:latin typeface="Calibri"/>
                <a:cs typeface="Calibri"/>
              </a:rPr>
              <a:t> </a:t>
            </a:r>
            <a:r>
              <a:rPr sz="1400" dirty="0">
                <a:latin typeface="Calibri"/>
                <a:cs typeface="Calibri"/>
              </a:rPr>
              <a:t>various</a:t>
            </a:r>
            <a:r>
              <a:rPr sz="1400" spc="-15" dirty="0">
                <a:latin typeface="Calibri"/>
                <a:cs typeface="Calibri"/>
              </a:rPr>
              <a:t> </a:t>
            </a:r>
            <a:r>
              <a:rPr sz="1400" dirty="0">
                <a:latin typeface="Calibri"/>
                <a:cs typeface="Calibri"/>
              </a:rPr>
              <a:t>lending</a:t>
            </a:r>
            <a:r>
              <a:rPr sz="1400" spc="-15" dirty="0">
                <a:latin typeface="Calibri"/>
                <a:cs typeface="Calibri"/>
              </a:rPr>
              <a:t> </a:t>
            </a:r>
            <a:r>
              <a:rPr sz="1400" dirty="0">
                <a:latin typeface="Calibri"/>
                <a:cs typeface="Calibri"/>
              </a:rPr>
              <a:t>platforms</a:t>
            </a:r>
            <a:r>
              <a:rPr sz="1400" spc="-20" dirty="0">
                <a:latin typeface="Calibri"/>
                <a:cs typeface="Calibri"/>
              </a:rPr>
              <a:t> </a:t>
            </a:r>
            <a:r>
              <a:rPr sz="1400" dirty="0">
                <a:latin typeface="Calibri"/>
                <a:cs typeface="Calibri"/>
              </a:rPr>
              <a:t>in</a:t>
            </a:r>
            <a:r>
              <a:rPr sz="1400" spc="-20" dirty="0">
                <a:latin typeface="Calibri"/>
                <a:cs typeface="Calibri"/>
              </a:rPr>
              <a:t> </a:t>
            </a:r>
            <a:r>
              <a:rPr sz="1400" dirty="0">
                <a:latin typeface="Calibri"/>
                <a:cs typeface="Calibri"/>
              </a:rPr>
              <a:t>the</a:t>
            </a:r>
            <a:r>
              <a:rPr sz="1400" spc="-10" dirty="0">
                <a:latin typeface="Calibri"/>
                <a:cs typeface="Calibri"/>
              </a:rPr>
              <a:t> </a:t>
            </a:r>
            <a:r>
              <a:rPr sz="1400" dirty="0">
                <a:latin typeface="Calibri"/>
                <a:cs typeface="Calibri"/>
              </a:rPr>
              <a:t>DeFi</a:t>
            </a:r>
            <a:r>
              <a:rPr sz="1400" spc="-20" dirty="0">
                <a:latin typeface="Calibri"/>
                <a:cs typeface="Calibri"/>
              </a:rPr>
              <a:t> </a:t>
            </a:r>
            <a:r>
              <a:rPr sz="1400" dirty="0">
                <a:latin typeface="Calibri"/>
                <a:cs typeface="Calibri"/>
              </a:rPr>
              <a:t>space</a:t>
            </a:r>
            <a:r>
              <a:rPr sz="1400" spc="-10" dirty="0">
                <a:latin typeface="Calibri"/>
                <a:cs typeface="Calibri"/>
              </a:rPr>
              <a:t> </a:t>
            </a:r>
            <a:r>
              <a:rPr sz="1400" dirty="0">
                <a:latin typeface="Calibri"/>
                <a:cs typeface="Calibri"/>
              </a:rPr>
              <a:t>that</a:t>
            </a:r>
            <a:r>
              <a:rPr sz="1400" spc="-20" dirty="0">
                <a:latin typeface="Calibri"/>
                <a:cs typeface="Calibri"/>
              </a:rPr>
              <a:t> </a:t>
            </a:r>
            <a:r>
              <a:rPr sz="1400" dirty="0">
                <a:latin typeface="Calibri"/>
                <a:cs typeface="Calibri"/>
              </a:rPr>
              <a:t>allow</a:t>
            </a:r>
            <a:r>
              <a:rPr sz="1400" spc="-15" dirty="0">
                <a:latin typeface="Calibri"/>
                <a:cs typeface="Calibri"/>
              </a:rPr>
              <a:t> </a:t>
            </a:r>
            <a:r>
              <a:rPr sz="1400" dirty="0">
                <a:latin typeface="Calibri"/>
                <a:cs typeface="Calibri"/>
              </a:rPr>
              <a:t>users</a:t>
            </a:r>
            <a:r>
              <a:rPr sz="1400" spc="-20" dirty="0">
                <a:latin typeface="Calibri"/>
                <a:cs typeface="Calibri"/>
              </a:rPr>
              <a:t> </a:t>
            </a:r>
            <a:r>
              <a:rPr sz="1400" dirty="0">
                <a:latin typeface="Calibri"/>
                <a:cs typeface="Calibri"/>
              </a:rPr>
              <a:t>to</a:t>
            </a:r>
            <a:r>
              <a:rPr sz="1400" spc="-20" dirty="0">
                <a:latin typeface="Calibri"/>
                <a:cs typeface="Calibri"/>
              </a:rPr>
              <a:t> </a:t>
            </a:r>
            <a:r>
              <a:rPr sz="1400" dirty="0">
                <a:latin typeface="Calibri"/>
                <a:cs typeface="Calibri"/>
              </a:rPr>
              <a:t>borrow</a:t>
            </a:r>
            <a:r>
              <a:rPr sz="1400" spc="-15" dirty="0">
                <a:latin typeface="Calibri"/>
                <a:cs typeface="Calibri"/>
              </a:rPr>
              <a:t> </a:t>
            </a:r>
            <a:r>
              <a:rPr sz="1400" spc="-25" dirty="0">
                <a:latin typeface="Calibri"/>
                <a:cs typeface="Calibri"/>
              </a:rPr>
              <a:t>and</a:t>
            </a:r>
            <a:r>
              <a:rPr sz="1400" spc="500" dirty="0">
                <a:latin typeface="Calibri"/>
                <a:cs typeface="Calibri"/>
              </a:rPr>
              <a:t> </a:t>
            </a:r>
            <a:r>
              <a:rPr sz="1400" dirty="0">
                <a:latin typeface="Calibri"/>
                <a:cs typeface="Calibri"/>
              </a:rPr>
              <a:t>lend</a:t>
            </a:r>
            <a:r>
              <a:rPr sz="1400" spc="-10" dirty="0">
                <a:latin typeface="Calibri"/>
                <a:cs typeface="Calibri"/>
              </a:rPr>
              <a:t> cryptocurrencies. </a:t>
            </a:r>
            <a:r>
              <a:rPr sz="1400" dirty="0">
                <a:latin typeface="Calibri"/>
                <a:cs typeface="Calibri"/>
              </a:rPr>
              <a:t>You</a:t>
            </a:r>
            <a:r>
              <a:rPr sz="1400" spc="-5" dirty="0">
                <a:latin typeface="Calibri"/>
                <a:cs typeface="Calibri"/>
              </a:rPr>
              <a:t> </a:t>
            </a:r>
            <a:r>
              <a:rPr sz="1400" dirty="0">
                <a:latin typeface="Calibri"/>
                <a:cs typeface="Calibri"/>
              </a:rPr>
              <a:t>can</a:t>
            </a:r>
            <a:r>
              <a:rPr sz="1400" spc="-10" dirty="0">
                <a:latin typeface="Calibri"/>
                <a:cs typeface="Calibri"/>
              </a:rPr>
              <a:t> </a:t>
            </a:r>
            <a:r>
              <a:rPr sz="1400" dirty="0">
                <a:latin typeface="Calibri"/>
                <a:cs typeface="Calibri"/>
              </a:rPr>
              <a:t>search</a:t>
            </a:r>
            <a:r>
              <a:rPr sz="1400" spc="-5" dirty="0">
                <a:latin typeface="Calibri"/>
                <a:cs typeface="Calibri"/>
              </a:rPr>
              <a:t> </a:t>
            </a:r>
            <a:r>
              <a:rPr sz="1400" dirty="0">
                <a:latin typeface="Calibri"/>
                <a:cs typeface="Calibri"/>
              </a:rPr>
              <a:t>for</a:t>
            </a:r>
            <a:r>
              <a:rPr sz="1400" spc="-10" dirty="0">
                <a:latin typeface="Calibri"/>
                <a:cs typeface="Calibri"/>
              </a:rPr>
              <a:t> </a:t>
            </a:r>
            <a:r>
              <a:rPr sz="1400" dirty="0">
                <a:latin typeface="Calibri"/>
                <a:cs typeface="Calibri"/>
              </a:rPr>
              <a:t>a</a:t>
            </a:r>
            <a:r>
              <a:rPr sz="1400" spc="-5" dirty="0">
                <a:latin typeface="Calibri"/>
                <a:cs typeface="Calibri"/>
              </a:rPr>
              <a:t> </a:t>
            </a:r>
            <a:r>
              <a:rPr sz="1400" dirty="0">
                <a:latin typeface="Calibri"/>
                <a:cs typeface="Calibri"/>
              </a:rPr>
              <a:t>platform that</a:t>
            </a:r>
            <a:r>
              <a:rPr sz="1400" spc="-5" dirty="0">
                <a:latin typeface="Calibri"/>
                <a:cs typeface="Calibri"/>
              </a:rPr>
              <a:t> </a:t>
            </a:r>
            <a:r>
              <a:rPr sz="1400" dirty="0">
                <a:latin typeface="Calibri"/>
                <a:cs typeface="Calibri"/>
              </a:rPr>
              <a:t>accepts LIQUID</a:t>
            </a:r>
            <a:r>
              <a:rPr sz="1400" spc="-5" dirty="0">
                <a:latin typeface="Calibri"/>
                <a:cs typeface="Calibri"/>
              </a:rPr>
              <a:t> </a:t>
            </a:r>
            <a:r>
              <a:rPr sz="1400" spc="-10" dirty="0">
                <a:latin typeface="Calibri"/>
                <a:cs typeface="Calibri"/>
              </a:rPr>
              <a:t>tokens.</a:t>
            </a:r>
            <a:endParaRPr sz="1400" dirty="0">
              <a:latin typeface="Calibri"/>
              <a:cs typeface="Calibri"/>
            </a:endParaRPr>
          </a:p>
          <a:p>
            <a:pPr>
              <a:spcBef>
                <a:spcPts val="15"/>
              </a:spcBef>
            </a:pPr>
            <a:endParaRPr sz="1400" dirty="0">
              <a:latin typeface="Calibri"/>
              <a:cs typeface="Calibri"/>
            </a:endParaRPr>
          </a:p>
          <a:p>
            <a:pPr marL="12700" marR="5080">
              <a:lnSpc>
                <a:spcPct val="109400"/>
              </a:lnSpc>
            </a:pPr>
            <a:r>
              <a:rPr sz="1400" dirty="0">
                <a:latin typeface="Calibri"/>
                <a:cs typeface="Calibri"/>
              </a:rPr>
              <a:t>Deposit</a:t>
            </a:r>
            <a:r>
              <a:rPr sz="1400" spc="-35" dirty="0">
                <a:latin typeface="Calibri"/>
                <a:cs typeface="Calibri"/>
              </a:rPr>
              <a:t> </a:t>
            </a:r>
            <a:r>
              <a:rPr sz="1400" dirty="0">
                <a:latin typeface="Calibri"/>
                <a:cs typeface="Calibri"/>
              </a:rPr>
              <a:t>your</a:t>
            </a:r>
            <a:r>
              <a:rPr sz="1400" spc="-30" dirty="0">
                <a:latin typeface="Calibri"/>
                <a:cs typeface="Calibri"/>
              </a:rPr>
              <a:t> </a:t>
            </a:r>
            <a:r>
              <a:rPr sz="1400" dirty="0">
                <a:latin typeface="Calibri"/>
                <a:cs typeface="Calibri"/>
              </a:rPr>
              <a:t>LIQUID</a:t>
            </a:r>
            <a:r>
              <a:rPr sz="1400" spc="-20" dirty="0">
                <a:latin typeface="Calibri"/>
                <a:cs typeface="Calibri"/>
              </a:rPr>
              <a:t> </a:t>
            </a:r>
            <a:r>
              <a:rPr sz="1400" dirty="0">
                <a:latin typeface="Calibri"/>
                <a:cs typeface="Calibri"/>
              </a:rPr>
              <a:t>tokens</a:t>
            </a:r>
            <a:r>
              <a:rPr sz="1400" spc="-30" dirty="0">
                <a:latin typeface="Calibri"/>
                <a:cs typeface="Calibri"/>
              </a:rPr>
              <a:t> </a:t>
            </a:r>
            <a:r>
              <a:rPr sz="1400" dirty="0">
                <a:latin typeface="Calibri"/>
                <a:cs typeface="Calibri"/>
              </a:rPr>
              <a:t>-</a:t>
            </a:r>
            <a:r>
              <a:rPr sz="1400" spc="-15" dirty="0">
                <a:latin typeface="Calibri"/>
                <a:cs typeface="Calibri"/>
              </a:rPr>
              <a:t> </a:t>
            </a:r>
            <a:r>
              <a:rPr sz="1400" dirty="0">
                <a:latin typeface="Calibri"/>
                <a:cs typeface="Calibri"/>
              </a:rPr>
              <a:t>Once</a:t>
            </a:r>
            <a:r>
              <a:rPr sz="1400" spc="-15" dirty="0">
                <a:latin typeface="Calibri"/>
                <a:cs typeface="Calibri"/>
              </a:rPr>
              <a:t> </a:t>
            </a:r>
            <a:r>
              <a:rPr sz="1400" dirty="0">
                <a:latin typeface="Calibri"/>
                <a:cs typeface="Calibri"/>
              </a:rPr>
              <a:t>you</a:t>
            </a:r>
            <a:r>
              <a:rPr sz="1400" spc="-20" dirty="0">
                <a:latin typeface="Calibri"/>
                <a:cs typeface="Calibri"/>
              </a:rPr>
              <a:t> </a:t>
            </a:r>
            <a:r>
              <a:rPr sz="1400" dirty="0">
                <a:latin typeface="Calibri"/>
                <a:cs typeface="Calibri"/>
              </a:rPr>
              <a:t>have</a:t>
            </a:r>
            <a:r>
              <a:rPr sz="1400" spc="-25" dirty="0">
                <a:latin typeface="Calibri"/>
                <a:cs typeface="Calibri"/>
              </a:rPr>
              <a:t> </a:t>
            </a:r>
            <a:r>
              <a:rPr sz="1400" dirty="0">
                <a:latin typeface="Calibri"/>
                <a:cs typeface="Calibri"/>
              </a:rPr>
              <a:t>found</a:t>
            </a:r>
            <a:r>
              <a:rPr sz="1400" spc="-25" dirty="0">
                <a:latin typeface="Calibri"/>
                <a:cs typeface="Calibri"/>
              </a:rPr>
              <a:t> </a:t>
            </a:r>
            <a:r>
              <a:rPr sz="1400" dirty="0">
                <a:latin typeface="Calibri"/>
                <a:cs typeface="Calibri"/>
              </a:rPr>
              <a:t>a</a:t>
            </a:r>
            <a:r>
              <a:rPr sz="1400" spc="-20" dirty="0">
                <a:latin typeface="Calibri"/>
                <a:cs typeface="Calibri"/>
              </a:rPr>
              <a:t> </a:t>
            </a:r>
            <a:r>
              <a:rPr sz="1400" dirty="0">
                <a:latin typeface="Calibri"/>
                <a:cs typeface="Calibri"/>
              </a:rPr>
              <a:t>platform</a:t>
            </a:r>
            <a:r>
              <a:rPr sz="1400" spc="-15" dirty="0">
                <a:latin typeface="Calibri"/>
                <a:cs typeface="Calibri"/>
              </a:rPr>
              <a:t> </a:t>
            </a:r>
            <a:r>
              <a:rPr sz="1400" dirty="0">
                <a:latin typeface="Calibri"/>
                <a:cs typeface="Calibri"/>
              </a:rPr>
              <a:t>that</a:t>
            </a:r>
            <a:r>
              <a:rPr sz="1400" spc="-20" dirty="0">
                <a:latin typeface="Calibri"/>
                <a:cs typeface="Calibri"/>
              </a:rPr>
              <a:t> </a:t>
            </a:r>
            <a:r>
              <a:rPr sz="1400" dirty="0">
                <a:latin typeface="Calibri"/>
                <a:cs typeface="Calibri"/>
              </a:rPr>
              <a:t>supports</a:t>
            </a:r>
            <a:r>
              <a:rPr sz="1400" spc="-10" dirty="0">
                <a:latin typeface="Calibri"/>
                <a:cs typeface="Calibri"/>
              </a:rPr>
              <a:t> </a:t>
            </a:r>
            <a:r>
              <a:rPr sz="1400" dirty="0">
                <a:latin typeface="Calibri"/>
                <a:cs typeface="Calibri"/>
              </a:rPr>
              <a:t>LIQUID</a:t>
            </a:r>
            <a:r>
              <a:rPr sz="1400" spc="-20" dirty="0">
                <a:latin typeface="Calibri"/>
                <a:cs typeface="Calibri"/>
              </a:rPr>
              <a:t> </a:t>
            </a:r>
            <a:r>
              <a:rPr sz="1400" dirty="0">
                <a:latin typeface="Calibri"/>
                <a:cs typeface="Calibri"/>
              </a:rPr>
              <a:t>tokens,</a:t>
            </a:r>
            <a:r>
              <a:rPr sz="1400" spc="-20" dirty="0">
                <a:latin typeface="Calibri"/>
                <a:cs typeface="Calibri"/>
              </a:rPr>
              <a:t> </a:t>
            </a:r>
            <a:r>
              <a:rPr sz="1400" dirty="0">
                <a:latin typeface="Calibri"/>
                <a:cs typeface="Calibri"/>
              </a:rPr>
              <a:t>you</a:t>
            </a:r>
            <a:r>
              <a:rPr sz="1400" spc="-25" dirty="0">
                <a:latin typeface="Calibri"/>
                <a:cs typeface="Calibri"/>
              </a:rPr>
              <a:t> </a:t>
            </a:r>
            <a:r>
              <a:rPr sz="1400" dirty="0">
                <a:latin typeface="Calibri"/>
                <a:cs typeface="Calibri"/>
              </a:rPr>
              <a:t>can</a:t>
            </a:r>
            <a:r>
              <a:rPr sz="1400" spc="-20" dirty="0">
                <a:latin typeface="Calibri"/>
                <a:cs typeface="Calibri"/>
              </a:rPr>
              <a:t> </a:t>
            </a:r>
            <a:r>
              <a:rPr sz="1400" dirty="0">
                <a:latin typeface="Calibri"/>
                <a:cs typeface="Calibri"/>
              </a:rPr>
              <a:t>deposit</a:t>
            </a:r>
            <a:r>
              <a:rPr sz="1400" spc="-25" dirty="0">
                <a:latin typeface="Calibri"/>
                <a:cs typeface="Calibri"/>
              </a:rPr>
              <a:t> </a:t>
            </a:r>
            <a:r>
              <a:rPr sz="1400" dirty="0">
                <a:latin typeface="Calibri"/>
                <a:cs typeface="Calibri"/>
              </a:rPr>
              <a:t>your</a:t>
            </a:r>
            <a:r>
              <a:rPr sz="1400" spc="-25" dirty="0">
                <a:latin typeface="Calibri"/>
                <a:cs typeface="Calibri"/>
              </a:rPr>
              <a:t> </a:t>
            </a:r>
            <a:r>
              <a:rPr sz="1400" dirty="0">
                <a:latin typeface="Calibri"/>
                <a:cs typeface="Calibri"/>
              </a:rPr>
              <a:t>tokens</a:t>
            </a:r>
            <a:r>
              <a:rPr sz="1400" spc="-15" dirty="0">
                <a:latin typeface="Calibri"/>
                <a:cs typeface="Calibri"/>
              </a:rPr>
              <a:t> </a:t>
            </a:r>
            <a:r>
              <a:rPr sz="1400" dirty="0">
                <a:latin typeface="Calibri"/>
                <a:cs typeface="Calibri"/>
              </a:rPr>
              <a:t>into</a:t>
            </a:r>
            <a:r>
              <a:rPr sz="1400" spc="-10" dirty="0">
                <a:latin typeface="Calibri"/>
                <a:cs typeface="Calibri"/>
              </a:rPr>
              <a:t> </a:t>
            </a:r>
            <a:r>
              <a:rPr sz="1400" spc="-25" dirty="0">
                <a:latin typeface="Calibri"/>
                <a:cs typeface="Calibri"/>
              </a:rPr>
              <a:t>the</a:t>
            </a:r>
            <a:r>
              <a:rPr sz="1400" spc="500" dirty="0">
                <a:latin typeface="Calibri"/>
                <a:cs typeface="Calibri"/>
              </a:rPr>
              <a:t> </a:t>
            </a:r>
            <a:r>
              <a:rPr sz="1400" dirty="0">
                <a:latin typeface="Calibri"/>
                <a:cs typeface="Calibri"/>
              </a:rPr>
              <a:t>platform's</a:t>
            </a:r>
            <a:r>
              <a:rPr sz="1400" spc="-30" dirty="0">
                <a:latin typeface="Calibri"/>
                <a:cs typeface="Calibri"/>
              </a:rPr>
              <a:t> </a:t>
            </a:r>
            <a:r>
              <a:rPr sz="1400" dirty="0">
                <a:latin typeface="Calibri"/>
                <a:cs typeface="Calibri"/>
              </a:rPr>
              <a:t>lending</a:t>
            </a:r>
            <a:r>
              <a:rPr sz="1400" spc="-15" dirty="0">
                <a:latin typeface="Calibri"/>
                <a:cs typeface="Calibri"/>
              </a:rPr>
              <a:t> </a:t>
            </a:r>
            <a:r>
              <a:rPr sz="1400" dirty="0">
                <a:latin typeface="Calibri"/>
                <a:cs typeface="Calibri"/>
              </a:rPr>
              <a:t>pool.</a:t>
            </a:r>
            <a:r>
              <a:rPr sz="1400" spc="-5" dirty="0">
                <a:latin typeface="Calibri"/>
                <a:cs typeface="Calibri"/>
              </a:rPr>
              <a:t> </a:t>
            </a:r>
            <a:r>
              <a:rPr sz="1400" dirty="0">
                <a:latin typeface="Calibri"/>
                <a:cs typeface="Calibri"/>
              </a:rPr>
              <a:t>By</a:t>
            </a:r>
            <a:r>
              <a:rPr sz="1400" spc="-20" dirty="0">
                <a:latin typeface="Calibri"/>
                <a:cs typeface="Calibri"/>
              </a:rPr>
              <a:t> </a:t>
            </a:r>
            <a:r>
              <a:rPr sz="1400" dirty="0">
                <a:latin typeface="Calibri"/>
                <a:cs typeface="Calibri"/>
              </a:rPr>
              <a:t>doing</a:t>
            </a:r>
            <a:r>
              <a:rPr sz="1400" spc="-10" dirty="0">
                <a:latin typeface="Calibri"/>
                <a:cs typeface="Calibri"/>
              </a:rPr>
              <a:t> </a:t>
            </a:r>
            <a:r>
              <a:rPr sz="1400" dirty="0">
                <a:latin typeface="Calibri"/>
                <a:cs typeface="Calibri"/>
              </a:rPr>
              <a:t>so,</a:t>
            </a:r>
            <a:r>
              <a:rPr sz="1400" spc="-5" dirty="0">
                <a:latin typeface="Calibri"/>
                <a:cs typeface="Calibri"/>
              </a:rPr>
              <a:t> </a:t>
            </a:r>
            <a:r>
              <a:rPr sz="1400" dirty="0">
                <a:latin typeface="Calibri"/>
                <a:cs typeface="Calibri"/>
              </a:rPr>
              <a:t>you</a:t>
            </a:r>
            <a:r>
              <a:rPr sz="1400" spc="-20" dirty="0">
                <a:latin typeface="Calibri"/>
                <a:cs typeface="Calibri"/>
              </a:rPr>
              <a:t> </a:t>
            </a:r>
            <a:r>
              <a:rPr sz="1400" dirty="0">
                <a:latin typeface="Calibri"/>
                <a:cs typeface="Calibri"/>
              </a:rPr>
              <a:t>will</a:t>
            </a:r>
            <a:r>
              <a:rPr sz="1400" spc="-20" dirty="0">
                <a:latin typeface="Calibri"/>
                <a:cs typeface="Calibri"/>
              </a:rPr>
              <a:t> </a:t>
            </a:r>
            <a:r>
              <a:rPr sz="1400" dirty="0">
                <a:latin typeface="Calibri"/>
                <a:cs typeface="Calibri"/>
              </a:rPr>
              <a:t>be</a:t>
            </a:r>
            <a:r>
              <a:rPr sz="1400" spc="-20" dirty="0">
                <a:latin typeface="Calibri"/>
                <a:cs typeface="Calibri"/>
              </a:rPr>
              <a:t> </a:t>
            </a:r>
            <a:r>
              <a:rPr sz="1400" dirty="0">
                <a:latin typeface="Calibri"/>
                <a:cs typeface="Calibri"/>
              </a:rPr>
              <a:t>providing</a:t>
            </a:r>
            <a:r>
              <a:rPr sz="1400" spc="-20" dirty="0">
                <a:latin typeface="Calibri"/>
                <a:cs typeface="Calibri"/>
              </a:rPr>
              <a:t> </a:t>
            </a:r>
            <a:r>
              <a:rPr sz="1400" spc="-10" dirty="0">
                <a:latin typeface="Calibri"/>
                <a:cs typeface="Calibri"/>
              </a:rPr>
              <a:t>liquidity</a:t>
            </a:r>
            <a:r>
              <a:rPr sz="1400" spc="-20" dirty="0">
                <a:latin typeface="Calibri"/>
                <a:cs typeface="Calibri"/>
              </a:rPr>
              <a:t> </a:t>
            </a:r>
            <a:r>
              <a:rPr sz="1400" dirty="0">
                <a:latin typeface="Calibri"/>
                <a:cs typeface="Calibri"/>
              </a:rPr>
              <a:t>to</a:t>
            </a:r>
            <a:r>
              <a:rPr sz="1400" spc="-10" dirty="0">
                <a:latin typeface="Calibri"/>
                <a:cs typeface="Calibri"/>
              </a:rPr>
              <a:t> </a:t>
            </a:r>
            <a:r>
              <a:rPr sz="1400" dirty="0">
                <a:latin typeface="Calibri"/>
                <a:cs typeface="Calibri"/>
              </a:rPr>
              <a:t>the</a:t>
            </a:r>
            <a:r>
              <a:rPr sz="1400" spc="-15" dirty="0">
                <a:latin typeface="Calibri"/>
                <a:cs typeface="Calibri"/>
              </a:rPr>
              <a:t> </a:t>
            </a:r>
            <a:r>
              <a:rPr sz="1400" dirty="0">
                <a:latin typeface="Calibri"/>
                <a:cs typeface="Calibri"/>
              </a:rPr>
              <a:t>platform's</a:t>
            </a:r>
            <a:r>
              <a:rPr sz="1400" spc="-15" dirty="0">
                <a:latin typeface="Calibri"/>
                <a:cs typeface="Calibri"/>
              </a:rPr>
              <a:t> </a:t>
            </a:r>
            <a:r>
              <a:rPr sz="1400" dirty="0">
                <a:latin typeface="Calibri"/>
                <a:cs typeface="Calibri"/>
              </a:rPr>
              <a:t>lending</a:t>
            </a:r>
            <a:r>
              <a:rPr sz="1400" spc="-15" dirty="0">
                <a:latin typeface="Calibri"/>
                <a:cs typeface="Calibri"/>
              </a:rPr>
              <a:t> </a:t>
            </a:r>
            <a:r>
              <a:rPr sz="1400" dirty="0">
                <a:latin typeface="Calibri"/>
                <a:cs typeface="Calibri"/>
              </a:rPr>
              <a:t>pool,</a:t>
            </a:r>
            <a:r>
              <a:rPr sz="1400" spc="-15" dirty="0">
                <a:latin typeface="Calibri"/>
                <a:cs typeface="Calibri"/>
              </a:rPr>
              <a:t> </a:t>
            </a:r>
            <a:r>
              <a:rPr sz="1400" dirty="0">
                <a:latin typeface="Calibri"/>
                <a:cs typeface="Calibri"/>
              </a:rPr>
              <a:t>which</a:t>
            </a:r>
            <a:r>
              <a:rPr sz="1400" spc="-20" dirty="0">
                <a:latin typeface="Calibri"/>
                <a:cs typeface="Calibri"/>
              </a:rPr>
              <a:t> </a:t>
            </a:r>
            <a:r>
              <a:rPr sz="1400" dirty="0">
                <a:latin typeface="Calibri"/>
                <a:cs typeface="Calibri"/>
              </a:rPr>
              <a:t>will</a:t>
            </a:r>
            <a:r>
              <a:rPr sz="1400" spc="-20" dirty="0">
                <a:latin typeface="Calibri"/>
                <a:cs typeface="Calibri"/>
              </a:rPr>
              <a:t> </a:t>
            </a:r>
            <a:r>
              <a:rPr sz="1400" dirty="0">
                <a:latin typeface="Calibri"/>
                <a:cs typeface="Calibri"/>
              </a:rPr>
              <a:t>enable</a:t>
            </a:r>
            <a:r>
              <a:rPr sz="1400" spc="-20" dirty="0">
                <a:latin typeface="Calibri"/>
                <a:cs typeface="Calibri"/>
              </a:rPr>
              <a:t> </a:t>
            </a:r>
            <a:r>
              <a:rPr sz="1400" dirty="0">
                <a:latin typeface="Calibri"/>
                <a:cs typeface="Calibri"/>
              </a:rPr>
              <a:t>other</a:t>
            </a:r>
            <a:r>
              <a:rPr sz="1400" spc="-10" dirty="0">
                <a:latin typeface="Calibri"/>
                <a:cs typeface="Calibri"/>
              </a:rPr>
              <a:t> </a:t>
            </a:r>
            <a:r>
              <a:rPr sz="1400" dirty="0">
                <a:latin typeface="Calibri"/>
                <a:cs typeface="Calibri"/>
              </a:rPr>
              <a:t>users</a:t>
            </a:r>
            <a:r>
              <a:rPr sz="1400" spc="-10" dirty="0">
                <a:latin typeface="Calibri"/>
                <a:cs typeface="Calibri"/>
              </a:rPr>
              <a:t> </a:t>
            </a:r>
            <a:r>
              <a:rPr sz="1400" dirty="0">
                <a:latin typeface="Calibri"/>
                <a:cs typeface="Calibri"/>
              </a:rPr>
              <a:t>to</a:t>
            </a:r>
            <a:r>
              <a:rPr sz="1400" spc="-20" dirty="0">
                <a:latin typeface="Calibri"/>
                <a:cs typeface="Calibri"/>
              </a:rPr>
              <a:t> </a:t>
            </a:r>
            <a:r>
              <a:rPr sz="1400" spc="-10" dirty="0">
                <a:latin typeface="Calibri"/>
                <a:cs typeface="Calibri"/>
              </a:rPr>
              <a:t>borrow</a:t>
            </a:r>
            <a:r>
              <a:rPr sz="1400" spc="500" dirty="0">
                <a:latin typeface="Calibri"/>
                <a:cs typeface="Calibri"/>
              </a:rPr>
              <a:t> </a:t>
            </a:r>
            <a:r>
              <a:rPr sz="1400" dirty="0">
                <a:latin typeface="Calibri"/>
                <a:cs typeface="Calibri"/>
              </a:rPr>
              <a:t>LIQUID</a:t>
            </a:r>
            <a:r>
              <a:rPr sz="1400" spc="-10" dirty="0">
                <a:latin typeface="Calibri"/>
                <a:cs typeface="Calibri"/>
              </a:rPr>
              <a:t> tokens.</a:t>
            </a:r>
            <a:endParaRPr sz="1400" dirty="0">
              <a:latin typeface="Calibri"/>
              <a:cs typeface="Calibri"/>
            </a:endParaRPr>
          </a:p>
          <a:p>
            <a:pPr>
              <a:spcBef>
                <a:spcPts val="20"/>
              </a:spcBef>
            </a:pPr>
            <a:endParaRPr sz="1400" dirty="0">
              <a:latin typeface="Calibri"/>
              <a:cs typeface="Calibri"/>
            </a:endParaRPr>
          </a:p>
          <a:p>
            <a:pPr marL="12700" marR="216535">
              <a:lnSpc>
                <a:spcPct val="109100"/>
              </a:lnSpc>
            </a:pPr>
            <a:r>
              <a:rPr sz="1400" dirty="0">
                <a:latin typeface="Calibri"/>
                <a:cs typeface="Calibri"/>
              </a:rPr>
              <a:t>Earn</a:t>
            </a:r>
            <a:r>
              <a:rPr sz="1400" spc="-35" dirty="0">
                <a:latin typeface="Calibri"/>
                <a:cs typeface="Calibri"/>
              </a:rPr>
              <a:t> </a:t>
            </a:r>
            <a:r>
              <a:rPr sz="1400" dirty="0">
                <a:latin typeface="Calibri"/>
                <a:cs typeface="Calibri"/>
              </a:rPr>
              <a:t>interest</a:t>
            </a:r>
            <a:r>
              <a:rPr sz="1400" spc="-20" dirty="0">
                <a:latin typeface="Calibri"/>
                <a:cs typeface="Calibri"/>
              </a:rPr>
              <a:t> </a:t>
            </a:r>
            <a:r>
              <a:rPr sz="1400" dirty="0">
                <a:latin typeface="Calibri"/>
                <a:cs typeface="Calibri"/>
              </a:rPr>
              <a:t>-</a:t>
            </a:r>
            <a:r>
              <a:rPr sz="1400" spc="-15" dirty="0">
                <a:latin typeface="Calibri"/>
                <a:cs typeface="Calibri"/>
              </a:rPr>
              <a:t> </a:t>
            </a:r>
            <a:r>
              <a:rPr sz="1400" dirty="0">
                <a:latin typeface="Calibri"/>
                <a:cs typeface="Calibri"/>
              </a:rPr>
              <a:t>Once</a:t>
            </a:r>
            <a:r>
              <a:rPr sz="1400" spc="-25" dirty="0">
                <a:latin typeface="Calibri"/>
                <a:cs typeface="Calibri"/>
              </a:rPr>
              <a:t> </a:t>
            </a:r>
            <a:r>
              <a:rPr sz="1400" dirty="0">
                <a:latin typeface="Calibri"/>
                <a:cs typeface="Calibri"/>
              </a:rPr>
              <a:t>you</a:t>
            </a:r>
            <a:r>
              <a:rPr sz="1400" spc="-20" dirty="0">
                <a:latin typeface="Calibri"/>
                <a:cs typeface="Calibri"/>
              </a:rPr>
              <a:t> </a:t>
            </a:r>
            <a:r>
              <a:rPr sz="1400" dirty="0">
                <a:latin typeface="Calibri"/>
                <a:cs typeface="Calibri"/>
              </a:rPr>
              <a:t>have</a:t>
            </a:r>
            <a:r>
              <a:rPr sz="1400" spc="-25" dirty="0">
                <a:latin typeface="Calibri"/>
                <a:cs typeface="Calibri"/>
              </a:rPr>
              <a:t> </a:t>
            </a:r>
            <a:r>
              <a:rPr sz="1400" dirty="0">
                <a:latin typeface="Calibri"/>
                <a:cs typeface="Calibri"/>
              </a:rPr>
              <a:t>deposited</a:t>
            </a:r>
            <a:r>
              <a:rPr sz="1400" spc="-25" dirty="0">
                <a:latin typeface="Calibri"/>
                <a:cs typeface="Calibri"/>
              </a:rPr>
              <a:t> </a:t>
            </a:r>
            <a:r>
              <a:rPr sz="1400" dirty="0">
                <a:latin typeface="Calibri"/>
                <a:cs typeface="Calibri"/>
              </a:rPr>
              <a:t>your</a:t>
            </a:r>
            <a:r>
              <a:rPr sz="1400" spc="-20" dirty="0">
                <a:latin typeface="Calibri"/>
                <a:cs typeface="Calibri"/>
              </a:rPr>
              <a:t> </a:t>
            </a:r>
            <a:r>
              <a:rPr sz="1400" dirty="0">
                <a:latin typeface="Calibri"/>
                <a:cs typeface="Calibri"/>
              </a:rPr>
              <a:t>LIQUID</a:t>
            </a:r>
            <a:r>
              <a:rPr sz="1400" spc="-25" dirty="0">
                <a:latin typeface="Calibri"/>
                <a:cs typeface="Calibri"/>
              </a:rPr>
              <a:t> </a:t>
            </a:r>
            <a:r>
              <a:rPr sz="1400" dirty="0">
                <a:latin typeface="Calibri"/>
                <a:cs typeface="Calibri"/>
              </a:rPr>
              <a:t>tokens</a:t>
            </a:r>
            <a:r>
              <a:rPr sz="1400" spc="-15" dirty="0">
                <a:latin typeface="Calibri"/>
                <a:cs typeface="Calibri"/>
              </a:rPr>
              <a:t> </a:t>
            </a:r>
            <a:r>
              <a:rPr sz="1400" dirty="0">
                <a:latin typeface="Calibri"/>
                <a:cs typeface="Calibri"/>
              </a:rPr>
              <a:t>into</a:t>
            </a:r>
            <a:r>
              <a:rPr sz="1400" spc="-15" dirty="0">
                <a:latin typeface="Calibri"/>
                <a:cs typeface="Calibri"/>
              </a:rPr>
              <a:t> </a:t>
            </a:r>
            <a:r>
              <a:rPr sz="1400" dirty="0">
                <a:latin typeface="Calibri"/>
                <a:cs typeface="Calibri"/>
              </a:rPr>
              <a:t>the</a:t>
            </a:r>
            <a:r>
              <a:rPr sz="1400" spc="-30" dirty="0">
                <a:latin typeface="Calibri"/>
                <a:cs typeface="Calibri"/>
              </a:rPr>
              <a:t> </a:t>
            </a:r>
            <a:r>
              <a:rPr sz="1400" dirty="0">
                <a:latin typeface="Calibri"/>
                <a:cs typeface="Calibri"/>
              </a:rPr>
              <a:t>lending</a:t>
            </a:r>
            <a:r>
              <a:rPr sz="1400" spc="-10" dirty="0">
                <a:latin typeface="Calibri"/>
                <a:cs typeface="Calibri"/>
              </a:rPr>
              <a:t> </a:t>
            </a:r>
            <a:r>
              <a:rPr sz="1400" dirty="0">
                <a:latin typeface="Calibri"/>
                <a:cs typeface="Calibri"/>
              </a:rPr>
              <a:t>pool,</a:t>
            </a:r>
            <a:r>
              <a:rPr sz="1400" spc="-20" dirty="0">
                <a:latin typeface="Calibri"/>
                <a:cs typeface="Calibri"/>
              </a:rPr>
              <a:t> </a:t>
            </a:r>
            <a:r>
              <a:rPr sz="1400" dirty="0">
                <a:latin typeface="Calibri"/>
                <a:cs typeface="Calibri"/>
              </a:rPr>
              <a:t>you</a:t>
            </a:r>
            <a:r>
              <a:rPr sz="1400" spc="-25" dirty="0">
                <a:latin typeface="Calibri"/>
                <a:cs typeface="Calibri"/>
              </a:rPr>
              <a:t> </a:t>
            </a:r>
            <a:r>
              <a:rPr sz="1400" dirty="0">
                <a:latin typeface="Calibri"/>
                <a:cs typeface="Calibri"/>
              </a:rPr>
              <a:t>will</a:t>
            </a:r>
            <a:r>
              <a:rPr sz="1400" spc="-25" dirty="0">
                <a:latin typeface="Calibri"/>
                <a:cs typeface="Calibri"/>
              </a:rPr>
              <a:t> </a:t>
            </a:r>
            <a:r>
              <a:rPr sz="1400" dirty="0">
                <a:latin typeface="Calibri"/>
                <a:cs typeface="Calibri"/>
              </a:rPr>
              <a:t>start</a:t>
            </a:r>
            <a:r>
              <a:rPr sz="1400" spc="-20" dirty="0">
                <a:latin typeface="Calibri"/>
                <a:cs typeface="Calibri"/>
              </a:rPr>
              <a:t> </a:t>
            </a:r>
            <a:r>
              <a:rPr sz="1400" dirty="0">
                <a:latin typeface="Calibri"/>
                <a:cs typeface="Calibri"/>
              </a:rPr>
              <a:t>earning</a:t>
            </a:r>
            <a:r>
              <a:rPr sz="1400" spc="-20" dirty="0">
                <a:latin typeface="Calibri"/>
                <a:cs typeface="Calibri"/>
              </a:rPr>
              <a:t> </a:t>
            </a:r>
            <a:r>
              <a:rPr sz="1400" dirty="0">
                <a:latin typeface="Calibri"/>
                <a:cs typeface="Calibri"/>
              </a:rPr>
              <a:t>interest</a:t>
            </a:r>
            <a:r>
              <a:rPr sz="1400" spc="-20" dirty="0">
                <a:latin typeface="Calibri"/>
                <a:cs typeface="Calibri"/>
              </a:rPr>
              <a:t> </a:t>
            </a:r>
            <a:r>
              <a:rPr sz="1400" dirty="0">
                <a:latin typeface="Calibri"/>
                <a:cs typeface="Calibri"/>
              </a:rPr>
              <a:t>on</a:t>
            </a:r>
            <a:r>
              <a:rPr sz="1400" spc="-25" dirty="0">
                <a:latin typeface="Calibri"/>
                <a:cs typeface="Calibri"/>
              </a:rPr>
              <a:t> </a:t>
            </a:r>
            <a:r>
              <a:rPr sz="1400" dirty="0">
                <a:latin typeface="Calibri"/>
                <a:cs typeface="Calibri"/>
              </a:rPr>
              <a:t>your</a:t>
            </a:r>
            <a:r>
              <a:rPr sz="1400" spc="-25" dirty="0">
                <a:latin typeface="Calibri"/>
                <a:cs typeface="Calibri"/>
              </a:rPr>
              <a:t> </a:t>
            </a:r>
            <a:r>
              <a:rPr sz="1400" dirty="0">
                <a:latin typeface="Calibri"/>
                <a:cs typeface="Calibri"/>
              </a:rPr>
              <a:t>tokens. </a:t>
            </a:r>
            <a:r>
              <a:rPr sz="1400" spc="-25" dirty="0">
                <a:latin typeface="Calibri"/>
                <a:cs typeface="Calibri"/>
              </a:rPr>
              <a:t>The</a:t>
            </a:r>
            <a:r>
              <a:rPr sz="1400" spc="500" dirty="0">
                <a:latin typeface="Calibri"/>
                <a:cs typeface="Calibri"/>
              </a:rPr>
              <a:t> </a:t>
            </a:r>
            <a:r>
              <a:rPr sz="1400" dirty="0">
                <a:latin typeface="Calibri"/>
                <a:cs typeface="Calibri"/>
              </a:rPr>
              <a:t>interest</a:t>
            </a:r>
            <a:r>
              <a:rPr sz="1400" spc="-15" dirty="0">
                <a:latin typeface="Calibri"/>
                <a:cs typeface="Calibri"/>
              </a:rPr>
              <a:t> </a:t>
            </a:r>
            <a:r>
              <a:rPr sz="1400" dirty="0">
                <a:latin typeface="Calibri"/>
                <a:cs typeface="Calibri"/>
              </a:rPr>
              <a:t>rate</a:t>
            </a:r>
            <a:r>
              <a:rPr sz="1400" spc="-15" dirty="0">
                <a:latin typeface="Calibri"/>
                <a:cs typeface="Calibri"/>
              </a:rPr>
              <a:t> </a:t>
            </a:r>
            <a:r>
              <a:rPr sz="1400" dirty="0">
                <a:latin typeface="Calibri"/>
                <a:cs typeface="Calibri"/>
              </a:rPr>
              <a:t>may</a:t>
            </a:r>
            <a:r>
              <a:rPr sz="1400" spc="-15" dirty="0">
                <a:latin typeface="Calibri"/>
                <a:cs typeface="Calibri"/>
              </a:rPr>
              <a:t> </a:t>
            </a:r>
            <a:r>
              <a:rPr sz="1400" dirty="0">
                <a:latin typeface="Calibri"/>
                <a:cs typeface="Calibri"/>
              </a:rPr>
              <a:t>vary</a:t>
            </a:r>
            <a:r>
              <a:rPr sz="1400" spc="-5" dirty="0">
                <a:latin typeface="Calibri"/>
                <a:cs typeface="Calibri"/>
              </a:rPr>
              <a:t> </a:t>
            </a:r>
            <a:r>
              <a:rPr sz="1400" spc="-10" dirty="0">
                <a:latin typeface="Calibri"/>
                <a:cs typeface="Calibri"/>
              </a:rPr>
              <a:t>depending </a:t>
            </a:r>
            <a:r>
              <a:rPr sz="1400" dirty="0">
                <a:latin typeface="Calibri"/>
                <a:cs typeface="Calibri"/>
              </a:rPr>
              <a:t>on</a:t>
            </a:r>
            <a:r>
              <a:rPr sz="1400" spc="-15" dirty="0">
                <a:latin typeface="Calibri"/>
                <a:cs typeface="Calibri"/>
              </a:rPr>
              <a:t> </a:t>
            </a:r>
            <a:r>
              <a:rPr sz="1400" dirty="0">
                <a:latin typeface="Calibri"/>
                <a:cs typeface="Calibri"/>
              </a:rPr>
              <a:t>the</a:t>
            </a:r>
            <a:r>
              <a:rPr sz="1400" spc="-20" dirty="0">
                <a:latin typeface="Calibri"/>
                <a:cs typeface="Calibri"/>
              </a:rPr>
              <a:t> </a:t>
            </a:r>
            <a:r>
              <a:rPr sz="1400" dirty="0">
                <a:latin typeface="Calibri"/>
                <a:cs typeface="Calibri"/>
              </a:rPr>
              <a:t>platform's</a:t>
            </a:r>
            <a:r>
              <a:rPr sz="1400" spc="-10" dirty="0">
                <a:latin typeface="Calibri"/>
                <a:cs typeface="Calibri"/>
              </a:rPr>
              <a:t> </a:t>
            </a:r>
            <a:r>
              <a:rPr sz="1400" dirty="0">
                <a:latin typeface="Calibri"/>
                <a:cs typeface="Calibri"/>
              </a:rPr>
              <a:t>policies</a:t>
            </a:r>
            <a:r>
              <a:rPr sz="1400" spc="-15" dirty="0">
                <a:latin typeface="Calibri"/>
                <a:cs typeface="Calibri"/>
              </a:rPr>
              <a:t> </a:t>
            </a:r>
            <a:r>
              <a:rPr sz="1400" dirty="0">
                <a:latin typeface="Calibri"/>
                <a:cs typeface="Calibri"/>
              </a:rPr>
              <a:t>and</a:t>
            </a:r>
            <a:r>
              <a:rPr sz="1400" spc="-15" dirty="0">
                <a:latin typeface="Calibri"/>
                <a:cs typeface="Calibri"/>
              </a:rPr>
              <a:t> </a:t>
            </a:r>
            <a:r>
              <a:rPr sz="1400" dirty="0">
                <a:latin typeface="Calibri"/>
                <a:cs typeface="Calibri"/>
              </a:rPr>
              <a:t>market</a:t>
            </a:r>
            <a:r>
              <a:rPr sz="1400" spc="-10" dirty="0">
                <a:latin typeface="Calibri"/>
                <a:cs typeface="Calibri"/>
              </a:rPr>
              <a:t> conditions.</a:t>
            </a:r>
            <a:endParaRPr sz="1400" dirty="0">
              <a:latin typeface="Calibri"/>
              <a:cs typeface="Calibri"/>
            </a:endParaRPr>
          </a:p>
          <a:p>
            <a:pPr>
              <a:spcBef>
                <a:spcPts val="45"/>
              </a:spcBef>
            </a:pPr>
            <a:endParaRPr sz="1400" dirty="0">
              <a:latin typeface="Calibri"/>
              <a:cs typeface="Calibri"/>
            </a:endParaRPr>
          </a:p>
          <a:p>
            <a:pPr marL="12700" marR="75565">
              <a:lnSpc>
                <a:spcPct val="107500"/>
              </a:lnSpc>
            </a:pPr>
            <a:r>
              <a:rPr sz="1400" dirty="0">
                <a:latin typeface="Calibri"/>
                <a:cs typeface="Calibri"/>
              </a:rPr>
              <a:t>Withdraw</a:t>
            </a:r>
            <a:r>
              <a:rPr sz="1400" spc="-30" dirty="0">
                <a:latin typeface="Calibri"/>
                <a:cs typeface="Calibri"/>
              </a:rPr>
              <a:t> </a:t>
            </a:r>
            <a:r>
              <a:rPr sz="1400" dirty="0">
                <a:latin typeface="Calibri"/>
                <a:cs typeface="Calibri"/>
              </a:rPr>
              <a:t>your</a:t>
            </a:r>
            <a:r>
              <a:rPr sz="1400" spc="-20" dirty="0">
                <a:latin typeface="Calibri"/>
                <a:cs typeface="Calibri"/>
              </a:rPr>
              <a:t> </a:t>
            </a:r>
            <a:r>
              <a:rPr sz="1400" dirty="0">
                <a:latin typeface="Calibri"/>
                <a:cs typeface="Calibri"/>
              </a:rPr>
              <a:t>tokens</a:t>
            </a:r>
            <a:r>
              <a:rPr sz="1400" spc="-20" dirty="0">
                <a:latin typeface="Calibri"/>
                <a:cs typeface="Calibri"/>
              </a:rPr>
              <a:t> </a:t>
            </a:r>
            <a:r>
              <a:rPr sz="1400" dirty="0">
                <a:latin typeface="Calibri"/>
                <a:cs typeface="Calibri"/>
              </a:rPr>
              <a:t>-</a:t>
            </a:r>
            <a:r>
              <a:rPr sz="1400" spc="-15" dirty="0">
                <a:latin typeface="Calibri"/>
                <a:cs typeface="Calibri"/>
              </a:rPr>
              <a:t> </a:t>
            </a:r>
            <a:r>
              <a:rPr sz="1400" dirty="0">
                <a:latin typeface="Calibri"/>
                <a:cs typeface="Calibri"/>
              </a:rPr>
              <a:t>When</a:t>
            </a:r>
            <a:r>
              <a:rPr sz="1400" spc="-20" dirty="0">
                <a:latin typeface="Calibri"/>
                <a:cs typeface="Calibri"/>
              </a:rPr>
              <a:t> </a:t>
            </a:r>
            <a:r>
              <a:rPr sz="1400" dirty="0">
                <a:latin typeface="Calibri"/>
                <a:cs typeface="Calibri"/>
              </a:rPr>
              <a:t>you</a:t>
            </a:r>
            <a:r>
              <a:rPr sz="1400" spc="-20" dirty="0">
                <a:latin typeface="Calibri"/>
                <a:cs typeface="Calibri"/>
              </a:rPr>
              <a:t> </a:t>
            </a:r>
            <a:r>
              <a:rPr sz="1400" dirty="0">
                <a:latin typeface="Calibri"/>
                <a:cs typeface="Calibri"/>
              </a:rPr>
              <a:t>want</a:t>
            </a:r>
            <a:r>
              <a:rPr sz="1400" spc="-20" dirty="0">
                <a:latin typeface="Calibri"/>
                <a:cs typeface="Calibri"/>
              </a:rPr>
              <a:t> </a:t>
            </a:r>
            <a:r>
              <a:rPr sz="1400" dirty="0">
                <a:latin typeface="Calibri"/>
                <a:cs typeface="Calibri"/>
              </a:rPr>
              <a:t>to</a:t>
            </a:r>
            <a:r>
              <a:rPr sz="1400" spc="-20" dirty="0">
                <a:latin typeface="Calibri"/>
                <a:cs typeface="Calibri"/>
              </a:rPr>
              <a:t> </a:t>
            </a:r>
            <a:r>
              <a:rPr sz="1400" dirty="0">
                <a:latin typeface="Calibri"/>
                <a:cs typeface="Calibri"/>
              </a:rPr>
              <a:t>withdraw</a:t>
            </a:r>
            <a:r>
              <a:rPr sz="1400" spc="-20" dirty="0">
                <a:latin typeface="Calibri"/>
                <a:cs typeface="Calibri"/>
              </a:rPr>
              <a:t> </a:t>
            </a:r>
            <a:r>
              <a:rPr sz="1400" dirty="0">
                <a:latin typeface="Calibri"/>
                <a:cs typeface="Calibri"/>
              </a:rPr>
              <a:t>your</a:t>
            </a:r>
            <a:r>
              <a:rPr sz="1400" spc="-20" dirty="0">
                <a:latin typeface="Calibri"/>
                <a:cs typeface="Calibri"/>
              </a:rPr>
              <a:t> </a:t>
            </a:r>
            <a:r>
              <a:rPr sz="1400" dirty="0">
                <a:latin typeface="Calibri"/>
                <a:cs typeface="Calibri"/>
              </a:rPr>
              <a:t>tokens,</a:t>
            </a:r>
            <a:r>
              <a:rPr sz="1400" spc="-15" dirty="0">
                <a:latin typeface="Calibri"/>
                <a:cs typeface="Calibri"/>
              </a:rPr>
              <a:t> </a:t>
            </a:r>
            <a:r>
              <a:rPr sz="1400" dirty="0">
                <a:latin typeface="Calibri"/>
                <a:cs typeface="Calibri"/>
              </a:rPr>
              <a:t>you</a:t>
            </a:r>
            <a:r>
              <a:rPr sz="1400" spc="-20" dirty="0">
                <a:latin typeface="Calibri"/>
                <a:cs typeface="Calibri"/>
              </a:rPr>
              <a:t> </a:t>
            </a:r>
            <a:r>
              <a:rPr sz="1400" dirty="0">
                <a:latin typeface="Calibri"/>
                <a:cs typeface="Calibri"/>
              </a:rPr>
              <a:t>will</a:t>
            </a:r>
            <a:r>
              <a:rPr sz="1400" spc="-15" dirty="0">
                <a:latin typeface="Calibri"/>
                <a:cs typeface="Calibri"/>
              </a:rPr>
              <a:t> </a:t>
            </a:r>
            <a:r>
              <a:rPr sz="1400" dirty="0">
                <a:latin typeface="Calibri"/>
                <a:cs typeface="Calibri"/>
              </a:rPr>
              <a:t>need</a:t>
            </a:r>
            <a:r>
              <a:rPr sz="1400" spc="-20" dirty="0">
                <a:latin typeface="Calibri"/>
                <a:cs typeface="Calibri"/>
              </a:rPr>
              <a:t> </a:t>
            </a:r>
            <a:r>
              <a:rPr sz="1400" dirty="0">
                <a:latin typeface="Calibri"/>
                <a:cs typeface="Calibri"/>
              </a:rPr>
              <a:t>to</a:t>
            </a:r>
            <a:r>
              <a:rPr sz="1400" spc="-20" dirty="0">
                <a:latin typeface="Calibri"/>
                <a:cs typeface="Calibri"/>
              </a:rPr>
              <a:t> </a:t>
            </a:r>
            <a:r>
              <a:rPr sz="1400" dirty="0">
                <a:latin typeface="Calibri"/>
                <a:cs typeface="Calibri"/>
              </a:rPr>
              <a:t>repay</a:t>
            </a:r>
            <a:r>
              <a:rPr sz="1400" spc="-20" dirty="0">
                <a:latin typeface="Calibri"/>
                <a:cs typeface="Calibri"/>
              </a:rPr>
              <a:t> </a:t>
            </a:r>
            <a:r>
              <a:rPr sz="1400" dirty="0">
                <a:latin typeface="Calibri"/>
                <a:cs typeface="Calibri"/>
              </a:rPr>
              <a:t>the</a:t>
            </a:r>
            <a:r>
              <a:rPr sz="1400" spc="-20" dirty="0">
                <a:latin typeface="Calibri"/>
                <a:cs typeface="Calibri"/>
              </a:rPr>
              <a:t> </a:t>
            </a:r>
            <a:r>
              <a:rPr sz="1400" dirty="0">
                <a:latin typeface="Calibri"/>
                <a:cs typeface="Calibri"/>
              </a:rPr>
              <a:t>borrowed</a:t>
            </a:r>
            <a:r>
              <a:rPr sz="1400" spc="-20" dirty="0">
                <a:latin typeface="Calibri"/>
                <a:cs typeface="Calibri"/>
              </a:rPr>
              <a:t> </a:t>
            </a:r>
            <a:r>
              <a:rPr sz="1400" dirty="0">
                <a:latin typeface="Calibri"/>
                <a:cs typeface="Calibri"/>
              </a:rPr>
              <a:t>tokens</a:t>
            </a:r>
            <a:r>
              <a:rPr sz="1400" spc="-15" dirty="0">
                <a:latin typeface="Calibri"/>
                <a:cs typeface="Calibri"/>
              </a:rPr>
              <a:t> </a:t>
            </a:r>
            <a:r>
              <a:rPr sz="1400" dirty="0">
                <a:latin typeface="Calibri"/>
                <a:cs typeface="Calibri"/>
              </a:rPr>
              <a:t>and</a:t>
            </a:r>
            <a:r>
              <a:rPr sz="1400" spc="-20" dirty="0">
                <a:latin typeface="Calibri"/>
                <a:cs typeface="Calibri"/>
              </a:rPr>
              <a:t> </a:t>
            </a:r>
            <a:r>
              <a:rPr sz="1400" dirty="0">
                <a:latin typeface="Calibri"/>
                <a:cs typeface="Calibri"/>
              </a:rPr>
              <a:t>any</a:t>
            </a:r>
            <a:r>
              <a:rPr sz="1400" spc="-20" dirty="0">
                <a:latin typeface="Calibri"/>
                <a:cs typeface="Calibri"/>
              </a:rPr>
              <a:t> </a:t>
            </a:r>
            <a:r>
              <a:rPr sz="1400" dirty="0">
                <a:latin typeface="Calibri"/>
                <a:cs typeface="Calibri"/>
              </a:rPr>
              <a:t>interest</a:t>
            </a:r>
            <a:r>
              <a:rPr sz="1400" spc="-25" dirty="0">
                <a:latin typeface="Calibri"/>
                <a:cs typeface="Calibri"/>
              </a:rPr>
              <a:t> </a:t>
            </a:r>
            <a:r>
              <a:rPr sz="1400" dirty="0">
                <a:latin typeface="Calibri"/>
                <a:cs typeface="Calibri"/>
              </a:rPr>
              <a:t>that</a:t>
            </a:r>
            <a:r>
              <a:rPr sz="1400" spc="-15" dirty="0">
                <a:latin typeface="Calibri"/>
                <a:cs typeface="Calibri"/>
              </a:rPr>
              <a:t> </a:t>
            </a:r>
            <a:r>
              <a:rPr sz="1400" spc="-25" dirty="0">
                <a:latin typeface="Calibri"/>
                <a:cs typeface="Calibri"/>
              </a:rPr>
              <a:t>you</a:t>
            </a:r>
            <a:r>
              <a:rPr sz="1400" spc="500" dirty="0">
                <a:latin typeface="Calibri"/>
                <a:cs typeface="Calibri"/>
              </a:rPr>
              <a:t> </a:t>
            </a:r>
            <a:r>
              <a:rPr sz="1400" dirty="0">
                <a:latin typeface="Calibri"/>
                <a:cs typeface="Calibri"/>
              </a:rPr>
              <a:t>owe.</a:t>
            </a:r>
            <a:r>
              <a:rPr sz="1400" spc="-30" dirty="0">
                <a:latin typeface="Calibri"/>
                <a:cs typeface="Calibri"/>
              </a:rPr>
              <a:t> </a:t>
            </a:r>
            <a:r>
              <a:rPr sz="1400" dirty="0">
                <a:latin typeface="Calibri"/>
                <a:cs typeface="Calibri"/>
              </a:rPr>
              <a:t>Once</a:t>
            </a:r>
            <a:r>
              <a:rPr sz="1400" spc="-20" dirty="0">
                <a:latin typeface="Calibri"/>
                <a:cs typeface="Calibri"/>
              </a:rPr>
              <a:t> </a:t>
            </a:r>
            <a:r>
              <a:rPr sz="1400" dirty="0">
                <a:latin typeface="Calibri"/>
                <a:cs typeface="Calibri"/>
              </a:rPr>
              <a:t>you</a:t>
            </a:r>
            <a:r>
              <a:rPr sz="1400" spc="-25" dirty="0">
                <a:latin typeface="Calibri"/>
                <a:cs typeface="Calibri"/>
              </a:rPr>
              <a:t> </a:t>
            </a:r>
            <a:r>
              <a:rPr sz="1400" dirty="0">
                <a:latin typeface="Calibri"/>
                <a:cs typeface="Calibri"/>
              </a:rPr>
              <a:t>have</a:t>
            </a:r>
            <a:r>
              <a:rPr sz="1400" spc="-20" dirty="0">
                <a:latin typeface="Calibri"/>
                <a:cs typeface="Calibri"/>
              </a:rPr>
              <a:t> </a:t>
            </a:r>
            <a:r>
              <a:rPr sz="1400" dirty="0">
                <a:latin typeface="Calibri"/>
                <a:cs typeface="Calibri"/>
              </a:rPr>
              <a:t>done</a:t>
            </a:r>
            <a:r>
              <a:rPr sz="1400" spc="-20" dirty="0">
                <a:latin typeface="Calibri"/>
                <a:cs typeface="Calibri"/>
              </a:rPr>
              <a:t> </a:t>
            </a:r>
            <a:r>
              <a:rPr sz="1400" dirty="0">
                <a:latin typeface="Calibri"/>
                <a:cs typeface="Calibri"/>
              </a:rPr>
              <a:t>this,</a:t>
            </a:r>
            <a:r>
              <a:rPr sz="1400" spc="-20" dirty="0">
                <a:latin typeface="Calibri"/>
                <a:cs typeface="Calibri"/>
              </a:rPr>
              <a:t> </a:t>
            </a:r>
            <a:r>
              <a:rPr sz="1400" dirty="0">
                <a:latin typeface="Calibri"/>
                <a:cs typeface="Calibri"/>
              </a:rPr>
              <a:t>you</a:t>
            </a:r>
            <a:r>
              <a:rPr sz="1400" spc="-20" dirty="0">
                <a:latin typeface="Calibri"/>
                <a:cs typeface="Calibri"/>
              </a:rPr>
              <a:t> </a:t>
            </a:r>
            <a:r>
              <a:rPr sz="1400" dirty="0">
                <a:latin typeface="Calibri"/>
                <a:cs typeface="Calibri"/>
              </a:rPr>
              <a:t>can</a:t>
            </a:r>
            <a:r>
              <a:rPr sz="1400" spc="-15" dirty="0">
                <a:latin typeface="Calibri"/>
                <a:cs typeface="Calibri"/>
              </a:rPr>
              <a:t> </a:t>
            </a:r>
            <a:r>
              <a:rPr sz="1400" dirty="0">
                <a:latin typeface="Calibri"/>
                <a:cs typeface="Calibri"/>
              </a:rPr>
              <a:t>withdraw</a:t>
            </a:r>
            <a:r>
              <a:rPr sz="1400" spc="-15" dirty="0">
                <a:latin typeface="Calibri"/>
                <a:cs typeface="Calibri"/>
              </a:rPr>
              <a:t> </a:t>
            </a:r>
            <a:r>
              <a:rPr sz="1400" dirty="0">
                <a:latin typeface="Calibri"/>
                <a:cs typeface="Calibri"/>
              </a:rPr>
              <a:t>your</a:t>
            </a:r>
            <a:r>
              <a:rPr sz="1400" spc="-25" dirty="0">
                <a:latin typeface="Calibri"/>
                <a:cs typeface="Calibri"/>
              </a:rPr>
              <a:t> </a:t>
            </a:r>
            <a:r>
              <a:rPr sz="1400" dirty="0">
                <a:latin typeface="Calibri"/>
                <a:cs typeface="Calibri"/>
              </a:rPr>
              <a:t>LENDING</a:t>
            </a:r>
            <a:r>
              <a:rPr sz="1400" spc="-25" dirty="0">
                <a:latin typeface="Calibri"/>
                <a:cs typeface="Calibri"/>
              </a:rPr>
              <a:t> </a:t>
            </a:r>
            <a:r>
              <a:rPr sz="1400" dirty="0">
                <a:latin typeface="Calibri"/>
                <a:cs typeface="Calibri"/>
              </a:rPr>
              <a:t>tokens</a:t>
            </a:r>
            <a:r>
              <a:rPr sz="1400" spc="-20" dirty="0">
                <a:latin typeface="Calibri"/>
                <a:cs typeface="Calibri"/>
              </a:rPr>
              <a:t> </a:t>
            </a:r>
            <a:r>
              <a:rPr sz="1400" dirty="0">
                <a:latin typeface="Calibri"/>
                <a:cs typeface="Calibri"/>
              </a:rPr>
              <a:t>from</a:t>
            </a:r>
            <a:r>
              <a:rPr sz="1400" spc="-10" dirty="0">
                <a:latin typeface="Calibri"/>
                <a:cs typeface="Calibri"/>
              </a:rPr>
              <a:t> </a:t>
            </a:r>
            <a:r>
              <a:rPr sz="1400" dirty="0">
                <a:latin typeface="Calibri"/>
                <a:cs typeface="Calibri"/>
              </a:rPr>
              <a:t>the</a:t>
            </a:r>
            <a:r>
              <a:rPr sz="1400" spc="-30" dirty="0">
                <a:latin typeface="Calibri"/>
                <a:cs typeface="Calibri"/>
              </a:rPr>
              <a:t> </a:t>
            </a:r>
            <a:r>
              <a:rPr sz="1400" dirty="0">
                <a:latin typeface="Calibri"/>
                <a:cs typeface="Calibri"/>
              </a:rPr>
              <a:t>platform's</a:t>
            </a:r>
            <a:r>
              <a:rPr sz="1400" spc="-15" dirty="0">
                <a:latin typeface="Calibri"/>
                <a:cs typeface="Calibri"/>
              </a:rPr>
              <a:t> </a:t>
            </a:r>
            <a:r>
              <a:rPr sz="1400" dirty="0">
                <a:latin typeface="Calibri"/>
                <a:cs typeface="Calibri"/>
              </a:rPr>
              <a:t>lending</a:t>
            </a:r>
            <a:r>
              <a:rPr sz="1400" spc="-15" dirty="0">
                <a:latin typeface="Calibri"/>
                <a:cs typeface="Calibri"/>
              </a:rPr>
              <a:t> </a:t>
            </a:r>
            <a:r>
              <a:rPr sz="1400" spc="-10" dirty="0">
                <a:latin typeface="Calibri"/>
                <a:cs typeface="Calibri"/>
              </a:rPr>
              <a:t>pool.</a:t>
            </a:r>
            <a:endParaRPr sz="1400" dirty="0">
              <a:latin typeface="Calibri"/>
              <a:cs typeface="Calibri"/>
            </a:endParaRPr>
          </a:p>
          <a:p>
            <a:pPr>
              <a:spcBef>
                <a:spcPts val="35"/>
              </a:spcBef>
            </a:pPr>
            <a:endParaRPr sz="1400" dirty="0">
              <a:latin typeface="Calibri"/>
              <a:cs typeface="Calibri"/>
            </a:endParaRPr>
          </a:p>
          <a:p>
            <a:pPr marL="12700" marR="80645">
              <a:lnSpc>
                <a:spcPct val="108800"/>
              </a:lnSpc>
            </a:pPr>
            <a:r>
              <a:rPr sz="1400" b="1" dirty="0">
                <a:solidFill>
                  <a:srgbClr val="FF0000"/>
                </a:solidFill>
                <a:latin typeface="Calibri"/>
                <a:cs typeface="Calibri"/>
              </a:rPr>
              <a:t>Deposit</a:t>
            </a:r>
            <a:r>
              <a:rPr sz="1400" b="1" spc="-40" dirty="0">
                <a:solidFill>
                  <a:srgbClr val="FF0000"/>
                </a:solidFill>
                <a:latin typeface="Calibri"/>
                <a:cs typeface="Calibri"/>
              </a:rPr>
              <a:t> </a:t>
            </a:r>
            <a:r>
              <a:rPr sz="1400" b="1" dirty="0">
                <a:solidFill>
                  <a:srgbClr val="FF0000"/>
                </a:solidFill>
                <a:latin typeface="Calibri"/>
                <a:cs typeface="Calibri"/>
              </a:rPr>
              <a:t>increased</a:t>
            </a:r>
            <a:r>
              <a:rPr sz="1400" b="1" spc="-25" dirty="0">
                <a:solidFill>
                  <a:srgbClr val="FF0000"/>
                </a:solidFill>
                <a:latin typeface="Calibri"/>
                <a:cs typeface="Calibri"/>
              </a:rPr>
              <a:t> </a:t>
            </a:r>
            <a:r>
              <a:rPr sz="1400" b="1" dirty="0">
                <a:solidFill>
                  <a:srgbClr val="FF0000"/>
                </a:solidFill>
                <a:latin typeface="Calibri"/>
                <a:cs typeface="Calibri"/>
              </a:rPr>
              <a:t>Liquid</a:t>
            </a:r>
            <a:r>
              <a:rPr sz="1400" b="1" spc="-25" dirty="0">
                <a:solidFill>
                  <a:srgbClr val="FF0000"/>
                </a:solidFill>
                <a:latin typeface="Calibri"/>
                <a:cs typeface="Calibri"/>
              </a:rPr>
              <a:t> </a:t>
            </a:r>
            <a:r>
              <a:rPr sz="1400" b="1" dirty="0">
                <a:solidFill>
                  <a:srgbClr val="FF0000"/>
                </a:solidFill>
                <a:latin typeface="Calibri"/>
                <a:cs typeface="Calibri"/>
              </a:rPr>
              <a:t>tokens</a:t>
            </a:r>
            <a:r>
              <a:rPr sz="1400" b="1" spc="-25" dirty="0">
                <a:solidFill>
                  <a:srgbClr val="FF0000"/>
                </a:solidFill>
                <a:latin typeface="Calibri"/>
                <a:cs typeface="Calibri"/>
              </a:rPr>
              <a:t> </a:t>
            </a:r>
            <a:r>
              <a:rPr sz="1400" b="1" dirty="0">
                <a:solidFill>
                  <a:srgbClr val="FF0000"/>
                </a:solidFill>
                <a:latin typeface="Calibri"/>
                <a:cs typeface="Calibri"/>
              </a:rPr>
              <a:t>obtained</a:t>
            </a:r>
            <a:r>
              <a:rPr sz="1400" b="1" spc="-25" dirty="0">
                <a:solidFill>
                  <a:srgbClr val="FF0000"/>
                </a:solidFill>
                <a:latin typeface="Calibri"/>
                <a:cs typeface="Calibri"/>
              </a:rPr>
              <a:t> </a:t>
            </a:r>
            <a:r>
              <a:rPr sz="1400" b="1" dirty="0">
                <a:solidFill>
                  <a:srgbClr val="FF0000"/>
                </a:solidFill>
                <a:latin typeface="Calibri"/>
                <a:cs typeface="Calibri"/>
              </a:rPr>
              <a:t>from</a:t>
            </a:r>
            <a:r>
              <a:rPr sz="1400" b="1" spc="-20" dirty="0">
                <a:solidFill>
                  <a:srgbClr val="FF0000"/>
                </a:solidFill>
                <a:latin typeface="Calibri"/>
                <a:cs typeface="Calibri"/>
              </a:rPr>
              <a:t> </a:t>
            </a:r>
            <a:r>
              <a:rPr sz="1400" b="1" dirty="0">
                <a:solidFill>
                  <a:srgbClr val="0070C0"/>
                </a:solidFill>
                <a:latin typeface="Calibri"/>
                <a:cs typeface="Calibri"/>
              </a:rPr>
              <a:t>lending</a:t>
            </a:r>
            <a:r>
              <a:rPr sz="1400" b="1" spc="-20" dirty="0">
                <a:solidFill>
                  <a:srgbClr val="00FF00"/>
                </a:solidFill>
                <a:latin typeface="Calibri"/>
                <a:cs typeface="Calibri"/>
              </a:rPr>
              <a:t> </a:t>
            </a:r>
            <a:r>
              <a:rPr sz="1400" b="1" dirty="0">
                <a:solidFill>
                  <a:srgbClr val="FF0000"/>
                </a:solidFill>
                <a:latin typeface="Calibri"/>
                <a:cs typeface="Calibri"/>
              </a:rPr>
              <a:t>algorithm</a:t>
            </a:r>
            <a:r>
              <a:rPr sz="1400" b="1" spc="-20" dirty="0">
                <a:solidFill>
                  <a:srgbClr val="FF0000"/>
                </a:solidFill>
                <a:latin typeface="Calibri"/>
                <a:cs typeface="Calibri"/>
              </a:rPr>
              <a:t> </a:t>
            </a:r>
            <a:r>
              <a:rPr sz="1400" b="1" dirty="0">
                <a:solidFill>
                  <a:srgbClr val="FF0000"/>
                </a:solidFill>
                <a:latin typeface="Calibri"/>
                <a:cs typeface="Calibri"/>
              </a:rPr>
              <a:t>in</a:t>
            </a:r>
            <a:r>
              <a:rPr sz="1400" b="1" spc="-25" dirty="0">
                <a:solidFill>
                  <a:srgbClr val="FF0000"/>
                </a:solidFill>
                <a:latin typeface="Calibri"/>
                <a:cs typeface="Calibri"/>
              </a:rPr>
              <a:t> </a:t>
            </a:r>
            <a:r>
              <a:rPr sz="1400" b="1" dirty="0">
                <a:solidFill>
                  <a:srgbClr val="FF0000"/>
                </a:solidFill>
                <a:latin typeface="Calibri"/>
                <a:cs typeface="Calibri"/>
              </a:rPr>
              <a:t>DAPP</a:t>
            </a:r>
            <a:r>
              <a:rPr sz="1400" b="1" spc="-30" dirty="0">
                <a:solidFill>
                  <a:srgbClr val="FF0000"/>
                </a:solidFill>
                <a:latin typeface="Calibri"/>
                <a:cs typeface="Calibri"/>
              </a:rPr>
              <a:t> </a:t>
            </a:r>
            <a:r>
              <a:rPr sz="1400" b="1" dirty="0">
                <a:solidFill>
                  <a:srgbClr val="FF0000"/>
                </a:solidFill>
                <a:latin typeface="Calibri"/>
                <a:cs typeface="Calibri"/>
              </a:rPr>
              <a:t>contract</a:t>
            </a:r>
            <a:r>
              <a:rPr sz="1400" b="1" spc="-35" dirty="0">
                <a:solidFill>
                  <a:srgbClr val="FF0000"/>
                </a:solidFill>
                <a:latin typeface="Calibri"/>
                <a:cs typeface="Calibri"/>
              </a:rPr>
              <a:t> </a:t>
            </a:r>
            <a:r>
              <a:rPr sz="1400" b="1" dirty="0">
                <a:solidFill>
                  <a:srgbClr val="FF0000"/>
                </a:solidFill>
                <a:latin typeface="Calibri"/>
                <a:cs typeface="Calibri"/>
              </a:rPr>
              <a:t>liquidity</a:t>
            </a:r>
            <a:r>
              <a:rPr sz="1400" b="1" spc="-20" dirty="0">
                <a:solidFill>
                  <a:srgbClr val="FF0000"/>
                </a:solidFill>
                <a:latin typeface="Calibri"/>
                <a:cs typeface="Calibri"/>
              </a:rPr>
              <a:t> </a:t>
            </a:r>
            <a:r>
              <a:rPr sz="1400" b="1" dirty="0">
                <a:solidFill>
                  <a:srgbClr val="FF0000"/>
                </a:solidFill>
                <a:latin typeface="Calibri"/>
                <a:cs typeface="Calibri"/>
              </a:rPr>
              <a:t>funds</a:t>
            </a:r>
            <a:r>
              <a:rPr sz="1400" b="1" spc="-25" dirty="0">
                <a:solidFill>
                  <a:srgbClr val="FF0000"/>
                </a:solidFill>
                <a:latin typeface="Calibri"/>
                <a:cs typeface="Calibri"/>
              </a:rPr>
              <a:t> </a:t>
            </a:r>
            <a:r>
              <a:rPr sz="1400" b="1" dirty="0">
                <a:solidFill>
                  <a:srgbClr val="FF0000"/>
                </a:solidFill>
                <a:latin typeface="Calibri"/>
                <a:cs typeface="Calibri"/>
              </a:rPr>
              <a:t>address</a:t>
            </a:r>
            <a:r>
              <a:rPr sz="1400" b="1" spc="-20" dirty="0">
                <a:solidFill>
                  <a:srgbClr val="FF0000"/>
                </a:solidFill>
                <a:latin typeface="Calibri"/>
                <a:cs typeface="Calibri"/>
              </a:rPr>
              <a:t> </a:t>
            </a:r>
            <a:r>
              <a:rPr sz="1400" b="1" dirty="0">
                <a:solidFill>
                  <a:srgbClr val="0070C0"/>
                </a:solidFill>
                <a:latin typeface="Calibri"/>
                <a:cs typeface="Calibri"/>
              </a:rPr>
              <a:t>(deployed</a:t>
            </a:r>
            <a:r>
              <a:rPr sz="1400" b="1" spc="-20" dirty="0">
                <a:solidFill>
                  <a:srgbClr val="0070C0"/>
                </a:solidFill>
                <a:latin typeface="Calibri"/>
                <a:cs typeface="Calibri"/>
              </a:rPr>
              <a:t> </a:t>
            </a:r>
            <a:r>
              <a:rPr sz="1400" b="1" dirty="0">
                <a:solidFill>
                  <a:srgbClr val="0070C0"/>
                </a:solidFill>
                <a:latin typeface="Calibri"/>
                <a:cs typeface="Calibri"/>
              </a:rPr>
              <a:t>on</a:t>
            </a:r>
            <a:r>
              <a:rPr sz="1400" b="1" spc="-40" dirty="0">
                <a:solidFill>
                  <a:srgbClr val="0070C0"/>
                </a:solidFill>
                <a:latin typeface="Calibri"/>
                <a:cs typeface="Calibri"/>
              </a:rPr>
              <a:t> </a:t>
            </a:r>
            <a:r>
              <a:rPr sz="1400" b="1" dirty="0">
                <a:solidFill>
                  <a:srgbClr val="0070C0"/>
                </a:solidFill>
                <a:latin typeface="Calibri"/>
                <a:cs typeface="Calibri"/>
              </a:rPr>
              <a:t>Archway)</a:t>
            </a:r>
            <a:r>
              <a:rPr sz="1400" b="1" spc="-20" dirty="0">
                <a:solidFill>
                  <a:srgbClr val="0070C0"/>
                </a:solidFill>
                <a:latin typeface="Calibri"/>
                <a:cs typeface="Calibri"/>
              </a:rPr>
              <a:t> </a:t>
            </a:r>
            <a:r>
              <a:rPr sz="1400" b="1" spc="-25" dirty="0">
                <a:solidFill>
                  <a:srgbClr val="0070C0"/>
                </a:solidFill>
                <a:latin typeface="Calibri"/>
                <a:cs typeface="Calibri"/>
              </a:rPr>
              <a:t>for</a:t>
            </a:r>
            <a:r>
              <a:rPr sz="1400" b="1" spc="500" dirty="0">
                <a:solidFill>
                  <a:srgbClr val="0070C0"/>
                </a:solidFill>
                <a:latin typeface="Calibri"/>
                <a:cs typeface="Calibri"/>
              </a:rPr>
              <a:t> </a:t>
            </a:r>
            <a:r>
              <a:rPr sz="1400" b="1" dirty="0">
                <a:solidFill>
                  <a:srgbClr val="0070C0"/>
                </a:solidFill>
                <a:latin typeface="Calibri"/>
                <a:cs typeface="Calibri"/>
              </a:rPr>
              <a:t>redemption</a:t>
            </a:r>
            <a:r>
              <a:rPr sz="1400" b="1" spc="-25" dirty="0">
                <a:solidFill>
                  <a:srgbClr val="0070C0"/>
                </a:solidFill>
                <a:latin typeface="Calibri"/>
                <a:cs typeface="Calibri"/>
              </a:rPr>
              <a:t> </a:t>
            </a:r>
            <a:r>
              <a:rPr sz="1400" b="1" dirty="0">
                <a:solidFill>
                  <a:srgbClr val="0070C0"/>
                </a:solidFill>
                <a:latin typeface="Calibri"/>
                <a:cs typeface="Calibri"/>
              </a:rPr>
              <a:t>at</a:t>
            </a:r>
            <a:r>
              <a:rPr sz="1400" b="1" spc="-45" dirty="0">
                <a:solidFill>
                  <a:srgbClr val="0070C0"/>
                </a:solidFill>
                <a:latin typeface="Calibri"/>
                <a:cs typeface="Calibri"/>
              </a:rPr>
              <a:t> </a:t>
            </a:r>
            <a:r>
              <a:rPr sz="1400" b="1" dirty="0">
                <a:solidFill>
                  <a:srgbClr val="0070C0"/>
                </a:solidFill>
                <a:latin typeface="Calibri"/>
                <a:cs typeface="Calibri"/>
              </a:rPr>
              <a:t>maximum</a:t>
            </a:r>
            <a:r>
              <a:rPr sz="1400" b="1" spc="-20" dirty="0">
                <a:solidFill>
                  <a:srgbClr val="0070C0"/>
                </a:solidFill>
                <a:latin typeface="Calibri"/>
                <a:cs typeface="Calibri"/>
              </a:rPr>
              <a:t> </a:t>
            </a:r>
            <a:r>
              <a:rPr sz="1400" b="1" dirty="0">
                <a:solidFill>
                  <a:srgbClr val="0070C0"/>
                </a:solidFill>
                <a:latin typeface="Calibri"/>
                <a:cs typeface="Calibri"/>
              </a:rPr>
              <a:t>redemption</a:t>
            </a:r>
            <a:r>
              <a:rPr sz="1400" b="1" spc="-20" dirty="0">
                <a:solidFill>
                  <a:srgbClr val="0070C0"/>
                </a:solidFill>
                <a:latin typeface="Calibri"/>
                <a:cs typeface="Calibri"/>
              </a:rPr>
              <a:t> rate.</a:t>
            </a:r>
            <a:endParaRPr sz="1400" dirty="0">
              <a:solidFill>
                <a:srgbClr val="0070C0"/>
              </a:solidFill>
              <a:latin typeface="Calibri"/>
              <a:cs typeface="Calibri"/>
            </a:endParaRPr>
          </a:p>
          <a:p>
            <a:pPr>
              <a:spcBef>
                <a:spcPts val="30"/>
              </a:spcBef>
            </a:pPr>
            <a:endParaRPr sz="1400" dirty="0">
              <a:latin typeface="Calibri"/>
              <a:cs typeface="Calibri"/>
            </a:endParaRPr>
          </a:p>
          <a:p>
            <a:pPr marL="99695" indent="-87630">
              <a:spcBef>
                <a:spcPts val="5"/>
              </a:spcBef>
              <a:buSzPct val="87500"/>
              <a:buAutoNum type="alphaLcParenR" startAt="2"/>
              <a:tabLst>
                <a:tab pos="100330" algn="l"/>
              </a:tabLst>
            </a:pPr>
            <a:r>
              <a:rPr sz="1400" b="1" dirty="0">
                <a:solidFill>
                  <a:srgbClr val="FF0000"/>
                </a:solidFill>
                <a:latin typeface="Calibri"/>
                <a:cs typeface="Calibri"/>
              </a:rPr>
              <a:t>How</a:t>
            </a:r>
            <a:r>
              <a:rPr sz="1400" b="1" spc="-15" dirty="0">
                <a:solidFill>
                  <a:srgbClr val="FF0000"/>
                </a:solidFill>
                <a:latin typeface="Calibri"/>
                <a:cs typeface="Calibri"/>
              </a:rPr>
              <a:t> </a:t>
            </a:r>
            <a:r>
              <a:rPr sz="1400" b="1" dirty="0">
                <a:solidFill>
                  <a:srgbClr val="FF0000"/>
                </a:solidFill>
                <a:latin typeface="Calibri"/>
                <a:cs typeface="Calibri"/>
              </a:rPr>
              <a:t>liquid</a:t>
            </a:r>
            <a:r>
              <a:rPr sz="1400" b="1" spc="-15" dirty="0">
                <a:solidFill>
                  <a:srgbClr val="FF0000"/>
                </a:solidFill>
                <a:latin typeface="Calibri"/>
                <a:cs typeface="Calibri"/>
              </a:rPr>
              <a:t> </a:t>
            </a:r>
            <a:r>
              <a:rPr sz="1400" b="1" dirty="0">
                <a:solidFill>
                  <a:srgbClr val="FF0000"/>
                </a:solidFill>
                <a:latin typeface="Calibri"/>
                <a:cs typeface="Calibri"/>
              </a:rPr>
              <a:t>tokens</a:t>
            </a:r>
            <a:r>
              <a:rPr sz="1400" b="1" spc="-15" dirty="0">
                <a:solidFill>
                  <a:srgbClr val="FF0000"/>
                </a:solidFill>
                <a:latin typeface="Calibri"/>
                <a:cs typeface="Calibri"/>
              </a:rPr>
              <a:t> </a:t>
            </a:r>
            <a:r>
              <a:rPr sz="1400" b="1" dirty="0">
                <a:solidFill>
                  <a:srgbClr val="FF0000"/>
                </a:solidFill>
                <a:latin typeface="Calibri"/>
                <a:cs typeface="Calibri"/>
              </a:rPr>
              <a:t>obtained</a:t>
            </a:r>
            <a:r>
              <a:rPr sz="1400" b="1" spc="-15" dirty="0">
                <a:solidFill>
                  <a:srgbClr val="FF0000"/>
                </a:solidFill>
                <a:latin typeface="Calibri"/>
                <a:cs typeface="Calibri"/>
              </a:rPr>
              <a:t> </a:t>
            </a:r>
            <a:r>
              <a:rPr sz="1400" b="1" dirty="0">
                <a:solidFill>
                  <a:srgbClr val="FF0000"/>
                </a:solidFill>
                <a:latin typeface="Calibri"/>
                <a:cs typeface="Calibri"/>
              </a:rPr>
              <a:t>from</a:t>
            </a:r>
            <a:r>
              <a:rPr sz="1400" b="1" spc="-25" dirty="0">
                <a:solidFill>
                  <a:srgbClr val="FF0000"/>
                </a:solidFill>
                <a:latin typeface="Calibri"/>
                <a:cs typeface="Calibri"/>
              </a:rPr>
              <a:t> </a:t>
            </a:r>
            <a:r>
              <a:rPr sz="1400" b="1" dirty="0">
                <a:solidFill>
                  <a:srgbClr val="FF0000"/>
                </a:solidFill>
                <a:latin typeface="Calibri"/>
                <a:cs typeface="Calibri"/>
              </a:rPr>
              <a:t>stride</a:t>
            </a:r>
            <a:r>
              <a:rPr sz="1400" b="1" spc="-15" dirty="0">
                <a:solidFill>
                  <a:srgbClr val="FF0000"/>
                </a:solidFill>
                <a:latin typeface="Calibri"/>
                <a:cs typeface="Calibri"/>
              </a:rPr>
              <a:t> </a:t>
            </a:r>
            <a:r>
              <a:rPr sz="1400" b="1" dirty="0">
                <a:solidFill>
                  <a:srgbClr val="FF0000"/>
                </a:solidFill>
                <a:latin typeface="Calibri"/>
                <a:cs typeface="Calibri"/>
              </a:rPr>
              <a:t>can</a:t>
            </a:r>
            <a:r>
              <a:rPr sz="1400" b="1" spc="-15" dirty="0">
                <a:solidFill>
                  <a:srgbClr val="FF0000"/>
                </a:solidFill>
                <a:latin typeface="Calibri"/>
                <a:cs typeface="Calibri"/>
              </a:rPr>
              <a:t> </a:t>
            </a:r>
            <a:r>
              <a:rPr sz="1400" b="1" dirty="0">
                <a:solidFill>
                  <a:srgbClr val="FF0000"/>
                </a:solidFill>
                <a:latin typeface="Calibri"/>
                <a:cs typeface="Calibri"/>
              </a:rPr>
              <a:t>be</a:t>
            </a:r>
            <a:r>
              <a:rPr sz="1400" b="1" spc="-20" dirty="0">
                <a:solidFill>
                  <a:srgbClr val="FF0000"/>
                </a:solidFill>
                <a:latin typeface="Calibri"/>
                <a:cs typeface="Calibri"/>
              </a:rPr>
              <a:t> </a:t>
            </a:r>
            <a:r>
              <a:rPr sz="1400" b="1" dirty="0">
                <a:solidFill>
                  <a:srgbClr val="FF0000"/>
                </a:solidFill>
                <a:latin typeface="Calibri"/>
                <a:cs typeface="Calibri"/>
              </a:rPr>
              <a:t>used</a:t>
            </a:r>
            <a:r>
              <a:rPr sz="1400" b="1" spc="-15" dirty="0">
                <a:solidFill>
                  <a:srgbClr val="FF0000"/>
                </a:solidFill>
                <a:latin typeface="Calibri"/>
                <a:cs typeface="Calibri"/>
              </a:rPr>
              <a:t> </a:t>
            </a:r>
            <a:r>
              <a:rPr sz="1400" b="1" dirty="0">
                <a:solidFill>
                  <a:srgbClr val="FF0000"/>
                </a:solidFill>
                <a:latin typeface="Calibri"/>
                <a:cs typeface="Calibri"/>
              </a:rPr>
              <a:t>for</a:t>
            </a:r>
            <a:r>
              <a:rPr sz="1400" b="1" spc="-15" dirty="0">
                <a:solidFill>
                  <a:srgbClr val="FF0000"/>
                </a:solidFill>
                <a:latin typeface="Calibri"/>
                <a:cs typeface="Calibri"/>
              </a:rPr>
              <a:t> </a:t>
            </a:r>
            <a:r>
              <a:rPr sz="1400" b="1" spc="-20" dirty="0">
                <a:solidFill>
                  <a:srgbClr val="00AFEF"/>
                </a:solidFill>
                <a:latin typeface="Calibri"/>
                <a:cs typeface="Calibri"/>
              </a:rPr>
              <a:t>LPING</a:t>
            </a:r>
            <a:endParaRPr sz="1400" dirty="0">
              <a:latin typeface="Calibri"/>
              <a:cs typeface="Calibri"/>
            </a:endParaRPr>
          </a:p>
          <a:p>
            <a:pPr>
              <a:spcBef>
                <a:spcPts val="30"/>
              </a:spcBef>
            </a:pPr>
            <a:endParaRPr sz="1400" dirty="0">
              <a:latin typeface="Calibri"/>
              <a:cs typeface="Calibri"/>
            </a:endParaRPr>
          </a:p>
          <a:p>
            <a:pPr marL="12700" marR="273685">
              <a:lnSpc>
                <a:spcPct val="108800"/>
              </a:lnSpc>
            </a:pPr>
            <a:r>
              <a:rPr sz="1400" dirty="0">
                <a:latin typeface="Calibri"/>
                <a:cs typeface="Calibri"/>
              </a:rPr>
              <a:t>The</a:t>
            </a:r>
            <a:r>
              <a:rPr sz="1400" spc="-30" dirty="0">
                <a:latin typeface="Calibri"/>
                <a:cs typeface="Calibri"/>
              </a:rPr>
              <a:t> </a:t>
            </a:r>
            <a:r>
              <a:rPr sz="1400" dirty="0">
                <a:latin typeface="Calibri"/>
                <a:cs typeface="Calibri"/>
              </a:rPr>
              <a:t>Liquid</a:t>
            </a:r>
            <a:r>
              <a:rPr sz="1400" spc="-15" dirty="0">
                <a:latin typeface="Calibri"/>
                <a:cs typeface="Calibri"/>
              </a:rPr>
              <a:t> </a:t>
            </a:r>
            <a:r>
              <a:rPr sz="1400" dirty="0">
                <a:latin typeface="Calibri"/>
                <a:cs typeface="Calibri"/>
              </a:rPr>
              <a:t>tokens</a:t>
            </a:r>
            <a:r>
              <a:rPr sz="1400" spc="-15" dirty="0">
                <a:latin typeface="Calibri"/>
                <a:cs typeface="Calibri"/>
              </a:rPr>
              <a:t> </a:t>
            </a:r>
            <a:r>
              <a:rPr sz="1400" dirty="0">
                <a:latin typeface="Calibri"/>
                <a:cs typeface="Calibri"/>
              </a:rPr>
              <a:t>can</a:t>
            </a:r>
            <a:r>
              <a:rPr sz="1400" spc="-15" dirty="0">
                <a:latin typeface="Calibri"/>
                <a:cs typeface="Calibri"/>
              </a:rPr>
              <a:t> </a:t>
            </a:r>
            <a:r>
              <a:rPr sz="1400" dirty="0">
                <a:latin typeface="Calibri"/>
                <a:cs typeface="Calibri"/>
              </a:rPr>
              <a:t>also</a:t>
            </a:r>
            <a:r>
              <a:rPr sz="1400" spc="-10" dirty="0">
                <a:latin typeface="Calibri"/>
                <a:cs typeface="Calibri"/>
              </a:rPr>
              <a:t> </a:t>
            </a:r>
            <a:r>
              <a:rPr sz="1400" dirty="0">
                <a:latin typeface="Calibri"/>
                <a:cs typeface="Calibri"/>
              </a:rPr>
              <a:t>be</a:t>
            </a:r>
            <a:r>
              <a:rPr sz="1400" spc="-20" dirty="0">
                <a:latin typeface="Calibri"/>
                <a:cs typeface="Calibri"/>
              </a:rPr>
              <a:t> </a:t>
            </a:r>
            <a:r>
              <a:rPr sz="1400" dirty="0">
                <a:latin typeface="Calibri"/>
                <a:cs typeface="Calibri"/>
              </a:rPr>
              <a:t>used</a:t>
            </a:r>
            <a:r>
              <a:rPr sz="1400" spc="-15" dirty="0">
                <a:latin typeface="Calibri"/>
                <a:cs typeface="Calibri"/>
              </a:rPr>
              <a:t> </a:t>
            </a:r>
            <a:r>
              <a:rPr sz="1400" dirty="0">
                <a:latin typeface="Calibri"/>
                <a:cs typeface="Calibri"/>
              </a:rPr>
              <a:t>for</a:t>
            </a:r>
            <a:r>
              <a:rPr sz="1400" spc="-15" dirty="0">
                <a:latin typeface="Calibri"/>
                <a:cs typeface="Calibri"/>
              </a:rPr>
              <a:t> </a:t>
            </a:r>
            <a:r>
              <a:rPr sz="1400" dirty="0">
                <a:latin typeface="Calibri"/>
                <a:cs typeface="Calibri"/>
              </a:rPr>
              <a:t>liquidity</a:t>
            </a:r>
            <a:r>
              <a:rPr sz="1400" spc="-15" dirty="0">
                <a:latin typeface="Calibri"/>
                <a:cs typeface="Calibri"/>
              </a:rPr>
              <a:t> </a:t>
            </a:r>
            <a:r>
              <a:rPr sz="1400" dirty="0">
                <a:latin typeface="Calibri"/>
                <a:cs typeface="Calibri"/>
              </a:rPr>
              <a:t>provision,</a:t>
            </a:r>
            <a:r>
              <a:rPr sz="1400" spc="-10" dirty="0">
                <a:latin typeface="Calibri"/>
                <a:cs typeface="Calibri"/>
              </a:rPr>
              <a:t> </a:t>
            </a:r>
            <a:r>
              <a:rPr sz="1400" dirty="0">
                <a:latin typeface="Calibri"/>
                <a:cs typeface="Calibri"/>
              </a:rPr>
              <a:t>also</a:t>
            </a:r>
            <a:r>
              <a:rPr sz="1400" spc="-20" dirty="0">
                <a:latin typeface="Calibri"/>
                <a:cs typeface="Calibri"/>
              </a:rPr>
              <a:t> </a:t>
            </a:r>
            <a:r>
              <a:rPr sz="1400" dirty="0">
                <a:latin typeface="Calibri"/>
                <a:cs typeface="Calibri"/>
              </a:rPr>
              <a:t>known</a:t>
            </a:r>
            <a:r>
              <a:rPr sz="1400" spc="-15" dirty="0">
                <a:latin typeface="Calibri"/>
                <a:cs typeface="Calibri"/>
              </a:rPr>
              <a:t> </a:t>
            </a:r>
            <a:r>
              <a:rPr sz="1400" dirty="0">
                <a:latin typeface="Calibri"/>
                <a:cs typeface="Calibri"/>
              </a:rPr>
              <a:t>as</a:t>
            </a:r>
            <a:r>
              <a:rPr sz="1400" spc="-15" dirty="0">
                <a:latin typeface="Calibri"/>
                <a:cs typeface="Calibri"/>
              </a:rPr>
              <a:t> </a:t>
            </a:r>
            <a:r>
              <a:rPr sz="1400" dirty="0">
                <a:latin typeface="Calibri"/>
                <a:cs typeface="Calibri"/>
              </a:rPr>
              <a:t>LPing,</a:t>
            </a:r>
            <a:r>
              <a:rPr sz="1400" spc="-10" dirty="0">
                <a:latin typeface="Calibri"/>
                <a:cs typeface="Calibri"/>
              </a:rPr>
              <a:t> </a:t>
            </a:r>
            <a:r>
              <a:rPr sz="1400" dirty="0">
                <a:latin typeface="Calibri"/>
                <a:cs typeface="Calibri"/>
              </a:rPr>
              <a:t>on</a:t>
            </a:r>
            <a:r>
              <a:rPr sz="1400" spc="-15" dirty="0">
                <a:latin typeface="Calibri"/>
                <a:cs typeface="Calibri"/>
              </a:rPr>
              <a:t> </a:t>
            </a:r>
            <a:r>
              <a:rPr sz="1400" spc="-10" dirty="0">
                <a:latin typeface="Calibri"/>
                <a:cs typeface="Calibri"/>
              </a:rPr>
              <a:t>decentralized</a:t>
            </a:r>
            <a:r>
              <a:rPr sz="1400" spc="-15" dirty="0">
                <a:latin typeface="Calibri"/>
                <a:cs typeface="Calibri"/>
              </a:rPr>
              <a:t> </a:t>
            </a:r>
            <a:r>
              <a:rPr sz="1400" dirty="0">
                <a:latin typeface="Calibri"/>
                <a:cs typeface="Calibri"/>
              </a:rPr>
              <a:t>exchanges</a:t>
            </a:r>
            <a:r>
              <a:rPr sz="1400" spc="-15" dirty="0">
                <a:latin typeface="Calibri"/>
                <a:cs typeface="Calibri"/>
              </a:rPr>
              <a:t> </a:t>
            </a:r>
            <a:r>
              <a:rPr sz="1400" dirty="0">
                <a:latin typeface="Calibri"/>
                <a:cs typeface="Calibri"/>
              </a:rPr>
              <a:t>(DEXs)</a:t>
            </a:r>
            <a:r>
              <a:rPr sz="1400" spc="-15" dirty="0">
                <a:latin typeface="Calibri"/>
                <a:cs typeface="Calibri"/>
              </a:rPr>
              <a:t> </a:t>
            </a:r>
            <a:r>
              <a:rPr sz="1400" dirty="0">
                <a:latin typeface="Calibri"/>
                <a:cs typeface="Calibri"/>
              </a:rPr>
              <a:t>such</a:t>
            </a:r>
            <a:r>
              <a:rPr sz="1400" spc="-15" dirty="0">
                <a:latin typeface="Calibri"/>
                <a:cs typeface="Calibri"/>
              </a:rPr>
              <a:t> </a:t>
            </a:r>
            <a:r>
              <a:rPr sz="1400" dirty="0">
                <a:latin typeface="Calibri"/>
                <a:cs typeface="Calibri"/>
              </a:rPr>
              <a:t>as</a:t>
            </a:r>
            <a:r>
              <a:rPr sz="1400" spc="-10" dirty="0">
                <a:latin typeface="Calibri"/>
                <a:cs typeface="Calibri"/>
              </a:rPr>
              <a:t> Uniswap,</a:t>
            </a:r>
            <a:r>
              <a:rPr sz="1400" spc="500" dirty="0">
                <a:latin typeface="Calibri"/>
                <a:cs typeface="Calibri"/>
              </a:rPr>
              <a:t> </a:t>
            </a:r>
            <a:r>
              <a:rPr sz="1400" dirty="0">
                <a:latin typeface="Calibri"/>
                <a:cs typeface="Calibri"/>
              </a:rPr>
              <a:t>SushiSwap,</a:t>
            </a:r>
            <a:r>
              <a:rPr sz="1400" spc="-30" dirty="0">
                <a:latin typeface="Calibri"/>
                <a:cs typeface="Calibri"/>
              </a:rPr>
              <a:t> </a:t>
            </a:r>
            <a:r>
              <a:rPr sz="1400" dirty="0">
                <a:latin typeface="Calibri"/>
                <a:cs typeface="Calibri"/>
              </a:rPr>
              <a:t>or</a:t>
            </a:r>
            <a:r>
              <a:rPr sz="1400" spc="-20" dirty="0">
                <a:latin typeface="Calibri"/>
                <a:cs typeface="Calibri"/>
              </a:rPr>
              <a:t> </a:t>
            </a:r>
            <a:r>
              <a:rPr sz="1400" dirty="0">
                <a:latin typeface="Calibri"/>
                <a:cs typeface="Calibri"/>
              </a:rPr>
              <a:t>PancakeSwap.</a:t>
            </a:r>
            <a:r>
              <a:rPr sz="1400" spc="-15" dirty="0">
                <a:latin typeface="Calibri"/>
                <a:cs typeface="Calibri"/>
              </a:rPr>
              <a:t> </a:t>
            </a:r>
            <a:r>
              <a:rPr sz="1400" dirty="0">
                <a:latin typeface="Calibri"/>
                <a:cs typeface="Calibri"/>
              </a:rPr>
              <a:t>LPing</a:t>
            </a:r>
            <a:r>
              <a:rPr sz="1400" spc="-15" dirty="0">
                <a:latin typeface="Calibri"/>
                <a:cs typeface="Calibri"/>
              </a:rPr>
              <a:t> </a:t>
            </a:r>
            <a:r>
              <a:rPr sz="1400" spc="-10" dirty="0">
                <a:latin typeface="Calibri"/>
                <a:cs typeface="Calibri"/>
              </a:rPr>
              <a:t>involves</a:t>
            </a:r>
            <a:r>
              <a:rPr sz="1400" spc="-20" dirty="0">
                <a:latin typeface="Calibri"/>
                <a:cs typeface="Calibri"/>
              </a:rPr>
              <a:t> </a:t>
            </a:r>
            <a:r>
              <a:rPr sz="1400" dirty="0">
                <a:latin typeface="Calibri"/>
                <a:cs typeface="Calibri"/>
              </a:rPr>
              <a:t>providing</a:t>
            </a:r>
            <a:r>
              <a:rPr sz="1400" spc="-15" dirty="0">
                <a:latin typeface="Calibri"/>
                <a:cs typeface="Calibri"/>
              </a:rPr>
              <a:t> </a:t>
            </a:r>
            <a:r>
              <a:rPr sz="1400" dirty="0">
                <a:latin typeface="Calibri"/>
                <a:cs typeface="Calibri"/>
              </a:rPr>
              <a:t>liquidity</a:t>
            </a:r>
            <a:r>
              <a:rPr sz="1400" spc="-15" dirty="0">
                <a:latin typeface="Calibri"/>
                <a:cs typeface="Calibri"/>
              </a:rPr>
              <a:t> </a:t>
            </a:r>
            <a:r>
              <a:rPr sz="1400" dirty="0">
                <a:latin typeface="Calibri"/>
                <a:cs typeface="Calibri"/>
              </a:rPr>
              <a:t>to</a:t>
            </a:r>
            <a:r>
              <a:rPr sz="1400" spc="-20" dirty="0">
                <a:latin typeface="Calibri"/>
                <a:cs typeface="Calibri"/>
              </a:rPr>
              <a:t> </a:t>
            </a:r>
            <a:r>
              <a:rPr sz="1400" dirty="0">
                <a:latin typeface="Calibri"/>
                <a:cs typeface="Calibri"/>
              </a:rPr>
              <a:t>a</a:t>
            </a:r>
            <a:r>
              <a:rPr sz="1400" spc="-20" dirty="0">
                <a:latin typeface="Calibri"/>
                <a:cs typeface="Calibri"/>
              </a:rPr>
              <a:t> </a:t>
            </a:r>
            <a:r>
              <a:rPr sz="1400" dirty="0">
                <a:latin typeface="Calibri"/>
                <a:cs typeface="Calibri"/>
              </a:rPr>
              <a:t>trading</a:t>
            </a:r>
            <a:r>
              <a:rPr sz="1400" spc="-15" dirty="0">
                <a:latin typeface="Calibri"/>
                <a:cs typeface="Calibri"/>
              </a:rPr>
              <a:t> </a:t>
            </a:r>
            <a:r>
              <a:rPr sz="1400" dirty="0">
                <a:latin typeface="Calibri"/>
                <a:cs typeface="Calibri"/>
              </a:rPr>
              <a:t>pair</a:t>
            </a:r>
            <a:r>
              <a:rPr sz="1400" spc="-20" dirty="0">
                <a:latin typeface="Calibri"/>
                <a:cs typeface="Calibri"/>
              </a:rPr>
              <a:t> </a:t>
            </a:r>
            <a:r>
              <a:rPr sz="1400" dirty="0">
                <a:latin typeface="Calibri"/>
                <a:cs typeface="Calibri"/>
              </a:rPr>
              <a:t>on</a:t>
            </a:r>
            <a:r>
              <a:rPr sz="1400" spc="-20" dirty="0">
                <a:latin typeface="Calibri"/>
                <a:cs typeface="Calibri"/>
              </a:rPr>
              <a:t> </a:t>
            </a:r>
            <a:r>
              <a:rPr sz="1400" dirty="0">
                <a:latin typeface="Calibri"/>
                <a:cs typeface="Calibri"/>
              </a:rPr>
              <a:t>a</a:t>
            </a:r>
            <a:r>
              <a:rPr sz="1400" spc="-20" dirty="0">
                <a:latin typeface="Calibri"/>
                <a:cs typeface="Calibri"/>
              </a:rPr>
              <a:t> </a:t>
            </a:r>
            <a:r>
              <a:rPr sz="1400" dirty="0">
                <a:latin typeface="Calibri"/>
                <a:cs typeface="Calibri"/>
              </a:rPr>
              <a:t>DEX</a:t>
            </a:r>
            <a:r>
              <a:rPr sz="1400" spc="-15" dirty="0">
                <a:latin typeface="Calibri"/>
                <a:cs typeface="Calibri"/>
              </a:rPr>
              <a:t> </a:t>
            </a:r>
            <a:r>
              <a:rPr sz="1400" dirty="0">
                <a:latin typeface="Calibri"/>
                <a:cs typeface="Calibri"/>
              </a:rPr>
              <a:t>in</a:t>
            </a:r>
            <a:r>
              <a:rPr sz="1400" spc="-20" dirty="0">
                <a:latin typeface="Calibri"/>
                <a:cs typeface="Calibri"/>
              </a:rPr>
              <a:t> </a:t>
            </a:r>
            <a:r>
              <a:rPr sz="1400" dirty="0">
                <a:latin typeface="Calibri"/>
                <a:cs typeface="Calibri"/>
              </a:rPr>
              <a:t>exchange</a:t>
            </a:r>
            <a:r>
              <a:rPr sz="1400" spc="-20" dirty="0">
                <a:latin typeface="Calibri"/>
                <a:cs typeface="Calibri"/>
              </a:rPr>
              <a:t> </a:t>
            </a:r>
            <a:r>
              <a:rPr sz="1400" dirty="0">
                <a:latin typeface="Calibri"/>
                <a:cs typeface="Calibri"/>
              </a:rPr>
              <a:t>for</a:t>
            </a:r>
            <a:r>
              <a:rPr sz="1400" spc="-20" dirty="0">
                <a:latin typeface="Calibri"/>
                <a:cs typeface="Calibri"/>
              </a:rPr>
              <a:t> </a:t>
            </a:r>
            <a:r>
              <a:rPr sz="1400" spc="-10" dirty="0">
                <a:latin typeface="Calibri"/>
                <a:cs typeface="Calibri"/>
              </a:rPr>
              <a:t>rewards.</a:t>
            </a:r>
            <a:endParaRPr sz="1400" dirty="0">
              <a:latin typeface="Calibri"/>
              <a:cs typeface="Calibri"/>
            </a:endParaRPr>
          </a:p>
          <a:p>
            <a:pPr>
              <a:spcBef>
                <a:spcPts val="35"/>
              </a:spcBef>
            </a:pPr>
            <a:endParaRPr sz="1400" dirty="0">
              <a:latin typeface="Calibri"/>
              <a:cs typeface="Calibri"/>
            </a:endParaRPr>
          </a:p>
          <a:p>
            <a:pPr marL="12700"/>
            <a:r>
              <a:rPr sz="1400" dirty="0">
                <a:latin typeface="Calibri"/>
                <a:cs typeface="Calibri"/>
              </a:rPr>
              <a:t>Here's</a:t>
            </a:r>
            <a:r>
              <a:rPr sz="1400" spc="-15" dirty="0">
                <a:latin typeface="Calibri"/>
                <a:cs typeface="Calibri"/>
              </a:rPr>
              <a:t> </a:t>
            </a:r>
            <a:r>
              <a:rPr sz="1400" dirty="0">
                <a:latin typeface="Calibri"/>
                <a:cs typeface="Calibri"/>
              </a:rPr>
              <a:t>how</a:t>
            </a:r>
            <a:r>
              <a:rPr sz="1400" spc="-20" dirty="0">
                <a:latin typeface="Calibri"/>
                <a:cs typeface="Calibri"/>
              </a:rPr>
              <a:t> </a:t>
            </a:r>
            <a:r>
              <a:rPr sz="1400" dirty="0">
                <a:latin typeface="Calibri"/>
                <a:cs typeface="Calibri"/>
              </a:rPr>
              <a:t>once</a:t>
            </a:r>
            <a:r>
              <a:rPr sz="1400" spc="-20" dirty="0">
                <a:latin typeface="Calibri"/>
                <a:cs typeface="Calibri"/>
              </a:rPr>
              <a:t> </a:t>
            </a:r>
            <a:r>
              <a:rPr sz="1400" dirty="0">
                <a:latin typeface="Calibri"/>
                <a:cs typeface="Calibri"/>
              </a:rPr>
              <a:t>can</a:t>
            </a:r>
            <a:r>
              <a:rPr sz="1400" spc="-20" dirty="0">
                <a:latin typeface="Calibri"/>
                <a:cs typeface="Calibri"/>
              </a:rPr>
              <a:t> </a:t>
            </a:r>
            <a:r>
              <a:rPr sz="1400" dirty="0">
                <a:latin typeface="Calibri"/>
                <a:cs typeface="Calibri"/>
              </a:rPr>
              <a:t>use</a:t>
            </a:r>
            <a:r>
              <a:rPr sz="1400" spc="-20" dirty="0">
                <a:latin typeface="Calibri"/>
                <a:cs typeface="Calibri"/>
              </a:rPr>
              <a:t> </a:t>
            </a:r>
            <a:r>
              <a:rPr sz="1400" dirty="0">
                <a:latin typeface="Calibri"/>
                <a:cs typeface="Calibri"/>
              </a:rPr>
              <a:t>Liquid</a:t>
            </a:r>
            <a:r>
              <a:rPr sz="1400" spc="-20" dirty="0">
                <a:latin typeface="Calibri"/>
                <a:cs typeface="Calibri"/>
              </a:rPr>
              <a:t> </a:t>
            </a:r>
            <a:r>
              <a:rPr sz="1400" dirty="0">
                <a:latin typeface="Calibri"/>
                <a:cs typeface="Calibri"/>
              </a:rPr>
              <a:t>tokens</a:t>
            </a:r>
            <a:r>
              <a:rPr sz="1400" spc="-20" dirty="0">
                <a:latin typeface="Calibri"/>
                <a:cs typeface="Calibri"/>
              </a:rPr>
              <a:t> </a:t>
            </a:r>
            <a:r>
              <a:rPr sz="1400" dirty="0">
                <a:latin typeface="Calibri"/>
                <a:cs typeface="Calibri"/>
              </a:rPr>
              <a:t>for</a:t>
            </a:r>
            <a:r>
              <a:rPr sz="1400" spc="-15" dirty="0">
                <a:latin typeface="Calibri"/>
                <a:cs typeface="Calibri"/>
              </a:rPr>
              <a:t> </a:t>
            </a:r>
            <a:r>
              <a:rPr sz="1400" spc="-10" dirty="0">
                <a:latin typeface="Calibri"/>
                <a:cs typeface="Calibri"/>
              </a:rPr>
              <a:t>LPing:</a:t>
            </a:r>
            <a:endParaRPr sz="1400" dirty="0">
              <a:latin typeface="Calibri"/>
              <a:cs typeface="Calibri"/>
            </a:endParaRPr>
          </a:p>
          <a:p>
            <a:pPr>
              <a:spcBef>
                <a:spcPts val="45"/>
              </a:spcBef>
            </a:pPr>
            <a:endParaRPr sz="1400" dirty="0">
              <a:latin typeface="Calibri"/>
              <a:cs typeface="Calibri"/>
            </a:endParaRPr>
          </a:p>
          <a:p>
            <a:pPr marL="12700"/>
            <a:r>
              <a:rPr sz="1400" dirty="0">
                <a:latin typeface="Calibri"/>
                <a:cs typeface="Calibri"/>
              </a:rPr>
              <a:t>Choose</a:t>
            </a:r>
            <a:r>
              <a:rPr sz="1400" spc="-40" dirty="0">
                <a:latin typeface="Calibri"/>
                <a:cs typeface="Calibri"/>
              </a:rPr>
              <a:t> </a:t>
            </a:r>
            <a:r>
              <a:rPr sz="1400" dirty="0">
                <a:latin typeface="Calibri"/>
                <a:cs typeface="Calibri"/>
              </a:rPr>
              <a:t>a</a:t>
            </a:r>
            <a:r>
              <a:rPr sz="1400" spc="-20" dirty="0">
                <a:latin typeface="Calibri"/>
                <a:cs typeface="Calibri"/>
              </a:rPr>
              <a:t> </a:t>
            </a:r>
            <a:r>
              <a:rPr sz="1400" dirty="0">
                <a:latin typeface="Calibri"/>
                <a:cs typeface="Calibri"/>
              </a:rPr>
              <a:t>DEX</a:t>
            </a:r>
            <a:r>
              <a:rPr sz="1400" spc="-15" dirty="0">
                <a:latin typeface="Calibri"/>
                <a:cs typeface="Calibri"/>
              </a:rPr>
              <a:t> </a:t>
            </a:r>
            <a:r>
              <a:rPr sz="1400" dirty="0">
                <a:latin typeface="Calibri"/>
                <a:cs typeface="Calibri"/>
              </a:rPr>
              <a:t>-</a:t>
            </a:r>
            <a:r>
              <a:rPr sz="1400" spc="-10" dirty="0">
                <a:latin typeface="Calibri"/>
                <a:cs typeface="Calibri"/>
              </a:rPr>
              <a:t> </a:t>
            </a:r>
            <a:r>
              <a:rPr sz="1400" dirty="0">
                <a:latin typeface="Calibri"/>
                <a:cs typeface="Calibri"/>
              </a:rPr>
              <a:t>Choose</a:t>
            </a:r>
            <a:r>
              <a:rPr sz="1400" spc="-25" dirty="0">
                <a:latin typeface="Calibri"/>
                <a:cs typeface="Calibri"/>
              </a:rPr>
              <a:t> </a:t>
            </a:r>
            <a:r>
              <a:rPr sz="1400" dirty="0">
                <a:latin typeface="Calibri"/>
                <a:cs typeface="Calibri"/>
              </a:rPr>
              <a:t>a</a:t>
            </a:r>
            <a:r>
              <a:rPr sz="1400" spc="-20" dirty="0">
                <a:latin typeface="Calibri"/>
                <a:cs typeface="Calibri"/>
              </a:rPr>
              <a:t> </a:t>
            </a:r>
            <a:r>
              <a:rPr sz="1400" dirty="0">
                <a:latin typeface="Calibri"/>
                <a:cs typeface="Calibri"/>
              </a:rPr>
              <a:t>DEX</a:t>
            </a:r>
            <a:r>
              <a:rPr sz="1400" spc="-20" dirty="0">
                <a:latin typeface="Calibri"/>
                <a:cs typeface="Calibri"/>
              </a:rPr>
              <a:t> </a:t>
            </a:r>
            <a:r>
              <a:rPr sz="1400" dirty="0">
                <a:latin typeface="Calibri"/>
                <a:cs typeface="Calibri"/>
              </a:rPr>
              <a:t>that</a:t>
            </a:r>
            <a:r>
              <a:rPr sz="1400" spc="-20" dirty="0">
                <a:latin typeface="Calibri"/>
                <a:cs typeface="Calibri"/>
              </a:rPr>
              <a:t> </a:t>
            </a:r>
            <a:r>
              <a:rPr sz="1400" dirty="0">
                <a:latin typeface="Calibri"/>
                <a:cs typeface="Calibri"/>
              </a:rPr>
              <a:t>supports</a:t>
            </a:r>
            <a:r>
              <a:rPr sz="1400" spc="-15" dirty="0">
                <a:latin typeface="Calibri"/>
                <a:cs typeface="Calibri"/>
              </a:rPr>
              <a:t> </a:t>
            </a:r>
            <a:r>
              <a:rPr sz="1400" dirty="0">
                <a:latin typeface="Calibri"/>
                <a:cs typeface="Calibri"/>
              </a:rPr>
              <a:t>Liquid</a:t>
            </a:r>
            <a:r>
              <a:rPr sz="1400" spc="-20" dirty="0">
                <a:latin typeface="Calibri"/>
                <a:cs typeface="Calibri"/>
              </a:rPr>
              <a:t> </a:t>
            </a:r>
            <a:r>
              <a:rPr sz="1400" dirty="0">
                <a:latin typeface="Calibri"/>
                <a:cs typeface="Calibri"/>
              </a:rPr>
              <a:t>tokens</a:t>
            </a:r>
            <a:r>
              <a:rPr sz="1400" spc="-20" dirty="0">
                <a:latin typeface="Calibri"/>
                <a:cs typeface="Calibri"/>
              </a:rPr>
              <a:t> </a:t>
            </a:r>
            <a:r>
              <a:rPr sz="1400" dirty="0">
                <a:latin typeface="Calibri"/>
                <a:cs typeface="Calibri"/>
              </a:rPr>
              <a:t>and</a:t>
            </a:r>
            <a:r>
              <a:rPr sz="1400" spc="-20" dirty="0">
                <a:latin typeface="Calibri"/>
                <a:cs typeface="Calibri"/>
              </a:rPr>
              <a:t> </a:t>
            </a:r>
            <a:r>
              <a:rPr sz="1400" dirty="0">
                <a:latin typeface="Calibri"/>
                <a:cs typeface="Calibri"/>
              </a:rPr>
              <a:t>the</a:t>
            </a:r>
            <a:r>
              <a:rPr sz="1400" spc="-10" dirty="0">
                <a:latin typeface="Calibri"/>
                <a:cs typeface="Calibri"/>
              </a:rPr>
              <a:t> </a:t>
            </a:r>
            <a:r>
              <a:rPr sz="1400" dirty="0">
                <a:latin typeface="Calibri"/>
                <a:cs typeface="Calibri"/>
              </a:rPr>
              <a:t>trading</a:t>
            </a:r>
            <a:r>
              <a:rPr sz="1400" spc="-10" dirty="0">
                <a:latin typeface="Calibri"/>
                <a:cs typeface="Calibri"/>
              </a:rPr>
              <a:t> </a:t>
            </a:r>
            <a:r>
              <a:rPr sz="1400" dirty="0">
                <a:latin typeface="Calibri"/>
                <a:cs typeface="Calibri"/>
              </a:rPr>
              <a:t>pair</a:t>
            </a:r>
            <a:r>
              <a:rPr sz="1400" spc="-20" dirty="0">
                <a:latin typeface="Calibri"/>
                <a:cs typeface="Calibri"/>
              </a:rPr>
              <a:t> </a:t>
            </a:r>
            <a:r>
              <a:rPr sz="1400" dirty="0">
                <a:latin typeface="Calibri"/>
                <a:cs typeface="Calibri"/>
              </a:rPr>
              <a:t>you</a:t>
            </a:r>
            <a:r>
              <a:rPr sz="1400" spc="-20" dirty="0">
                <a:latin typeface="Calibri"/>
                <a:cs typeface="Calibri"/>
              </a:rPr>
              <a:t> </a:t>
            </a:r>
            <a:r>
              <a:rPr sz="1400" dirty="0">
                <a:latin typeface="Calibri"/>
                <a:cs typeface="Calibri"/>
              </a:rPr>
              <a:t>want</a:t>
            </a:r>
            <a:r>
              <a:rPr sz="1400" spc="-25" dirty="0">
                <a:latin typeface="Calibri"/>
                <a:cs typeface="Calibri"/>
              </a:rPr>
              <a:t> </a:t>
            </a:r>
            <a:r>
              <a:rPr sz="1400" dirty="0">
                <a:latin typeface="Calibri"/>
                <a:cs typeface="Calibri"/>
              </a:rPr>
              <a:t>to</a:t>
            </a:r>
            <a:r>
              <a:rPr sz="1400" spc="-20" dirty="0">
                <a:latin typeface="Calibri"/>
                <a:cs typeface="Calibri"/>
              </a:rPr>
              <a:t> </a:t>
            </a:r>
            <a:r>
              <a:rPr sz="1400" dirty="0">
                <a:latin typeface="Calibri"/>
                <a:cs typeface="Calibri"/>
              </a:rPr>
              <a:t>provide</a:t>
            </a:r>
            <a:r>
              <a:rPr sz="1400" spc="-20" dirty="0">
                <a:latin typeface="Calibri"/>
                <a:cs typeface="Calibri"/>
              </a:rPr>
              <a:t> </a:t>
            </a:r>
            <a:r>
              <a:rPr sz="1400" dirty="0">
                <a:latin typeface="Calibri"/>
                <a:cs typeface="Calibri"/>
              </a:rPr>
              <a:t>liquidity</a:t>
            </a:r>
            <a:r>
              <a:rPr sz="1400" spc="-20" dirty="0">
                <a:latin typeface="Calibri"/>
                <a:cs typeface="Calibri"/>
              </a:rPr>
              <a:t> for.</a:t>
            </a:r>
            <a:endParaRPr sz="1400" dirty="0">
              <a:latin typeface="Calibri"/>
              <a:cs typeface="Calibri"/>
            </a:endParaRPr>
          </a:p>
          <a:p>
            <a:pPr>
              <a:spcBef>
                <a:spcPts val="15"/>
              </a:spcBef>
            </a:pPr>
            <a:endParaRPr sz="1400" dirty="0">
              <a:latin typeface="Calibri"/>
              <a:cs typeface="Calibri"/>
            </a:endParaRPr>
          </a:p>
          <a:p>
            <a:pPr marL="12700" marR="58419">
              <a:lnSpc>
                <a:spcPct val="109500"/>
              </a:lnSpc>
            </a:pPr>
            <a:r>
              <a:rPr sz="1400" dirty="0">
                <a:latin typeface="Calibri"/>
                <a:cs typeface="Calibri"/>
              </a:rPr>
              <a:t>Add</a:t>
            </a:r>
            <a:r>
              <a:rPr sz="1400" spc="-35" dirty="0">
                <a:latin typeface="Calibri"/>
                <a:cs typeface="Calibri"/>
              </a:rPr>
              <a:t> </a:t>
            </a:r>
            <a:r>
              <a:rPr sz="1400" dirty="0">
                <a:latin typeface="Calibri"/>
                <a:cs typeface="Calibri"/>
              </a:rPr>
              <a:t>liquidity</a:t>
            </a:r>
            <a:r>
              <a:rPr sz="1400" spc="-20" dirty="0">
                <a:latin typeface="Calibri"/>
                <a:cs typeface="Calibri"/>
              </a:rPr>
              <a:t> </a:t>
            </a:r>
            <a:r>
              <a:rPr sz="1400" dirty="0">
                <a:latin typeface="Calibri"/>
                <a:cs typeface="Calibri"/>
              </a:rPr>
              <a:t>-</a:t>
            </a:r>
            <a:r>
              <a:rPr sz="1400" spc="-10" dirty="0">
                <a:latin typeface="Calibri"/>
                <a:cs typeface="Calibri"/>
              </a:rPr>
              <a:t> </a:t>
            </a:r>
            <a:r>
              <a:rPr sz="1400" dirty="0">
                <a:latin typeface="Calibri"/>
                <a:cs typeface="Calibri"/>
              </a:rPr>
              <a:t>To</a:t>
            </a:r>
            <a:r>
              <a:rPr sz="1400" spc="-20" dirty="0">
                <a:latin typeface="Calibri"/>
                <a:cs typeface="Calibri"/>
              </a:rPr>
              <a:t> </a:t>
            </a:r>
            <a:r>
              <a:rPr sz="1400" dirty="0">
                <a:latin typeface="Calibri"/>
                <a:cs typeface="Calibri"/>
              </a:rPr>
              <a:t>provide</a:t>
            </a:r>
            <a:r>
              <a:rPr sz="1400" spc="-25" dirty="0">
                <a:latin typeface="Calibri"/>
                <a:cs typeface="Calibri"/>
              </a:rPr>
              <a:t> </a:t>
            </a:r>
            <a:r>
              <a:rPr sz="1400" dirty="0">
                <a:latin typeface="Calibri"/>
                <a:cs typeface="Calibri"/>
              </a:rPr>
              <a:t>liquidity,</a:t>
            </a:r>
            <a:r>
              <a:rPr sz="1400" spc="-20" dirty="0">
                <a:latin typeface="Calibri"/>
                <a:cs typeface="Calibri"/>
              </a:rPr>
              <a:t> </a:t>
            </a:r>
            <a:r>
              <a:rPr sz="1400" dirty="0">
                <a:latin typeface="Calibri"/>
                <a:cs typeface="Calibri"/>
              </a:rPr>
              <a:t>you</a:t>
            </a:r>
            <a:r>
              <a:rPr sz="1400" spc="-20" dirty="0">
                <a:latin typeface="Calibri"/>
                <a:cs typeface="Calibri"/>
              </a:rPr>
              <a:t> </a:t>
            </a:r>
            <a:r>
              <a:rPr sz="1400" dirty="0">
                <a:latin typeface="Calibri"/>
                <a:cs typeface="Calibri"/>
              </a:rPr>
              <a:t>will</a:t>
            </a:r>
            <a:r>
              <a:rPr sz="1400" spc="-20" dirty="0">
                <a:latin typeface="Calibri"/>
                <a:cs typeface="Calibri"/>
              </a:rPr>
              <a:t> </a:t>
            </a:r>
            <a:r>
              <a:rPr sz="1400" dirty="0">
                <a:latin typeface="Calibri"/>
                <a:cs typeface="Calibri"/>
              </a:rPr>
              <a:t>need</a:t>
            </a:r>
            <a:r>
              <a:rPr sz="1400" spc="-10" dirty="0">
                <a:latin typeface="Calibri"/>
                <a:cs typeface="Calibri"/>
              </a:rPr>
              <a:t> </a:t>
            </a:r>
            <a:r>
              <a:rPr sz="1400" dirty="0">
                <a:latin typeface="Calibri"/>
                <a:cs typeface="Calibri"/>
              </a:rPr>
              <a:t>to</a:t>
            </a:r>
            <a:r>
              <a:rPr sz="1400" spc="-20" dirty="0">
                <a:latin typeface="Calibri"/>
                <a:cs typeface="Calibri"/>
              </a:rPr>
              <a:t> </a:t>
            </a:r>
            <a:r>
              <a:rPr sz="1400" dirty="0">
                <a:latin typeface="Calibri"/>
                <a:cs typeface="Calibri"/>
              </a:rPr>
              <a:t>deposit</a:t>
            </a:r>
            <a:r>
              <a:rPr sz="1400" spc="-25" dirty="0">
                <a:latin typeface="Calibri"/>
                <a:cs typeface="Calibri"/>
              </a:rPr>
              <a:t> </a:t>
            </a:r>
            <a:r>
              <a:rPr sz="1400" dirty="0">
                <a:latin typeface="Calibri"/>
                <a:cs typeface="Calibri"/>
              </a:rPr>
              <a:t>an</a:t>
            </a:r>
            <a:r>
              <a:rPr sz="1400" spc="-20" dirty="0">
                <a:latin typeface="Calibri"/>
                <a:cs typeface="Calibri"/>
              </a:rPr>
              <a:t> </a:t>
            </a:r>
            <a:r>
              <a:rPr sz="1400" dirty="0">
                <a:latin typeface="Calibri"/>
                <a:cs typeface="Calibri"/>
              </a:rPr>
              <a:t>equal</a:t>
            </a:r>
            <a:r>
              <a:rPr sz="1400" spc="-10" dirty="0">
                <a:latin typeface="Calibri"/>
                <a:cs typeface="Calibri"/>
              </a:rPr>
              <a:t> </a:t>
            </a:r>
            <a:r>
              <a:rPr sz="1400" dirty="0">
                <a:latin typeface="Calibri"/>
                <a:cs typeface="Calibri"/>
              </a:rPr>
              <a:t>value</a:t>
            </a:r>
            <a:r>
              <a:rPr sz="1400" spc="-15" dirty="0">
                <a:latin typeface="Calibri"/>
                <a:cs typeface="Calibri"/>
              </a:rPr>
              <a:t> </a:t>
            </a:r>
            <a:r>
              <a:rPr sz="1400" dirty="0">
                <a:latin typeface="Calibri"/>
                <a:cs typeface="Calibri"/>
              </a:rPr>
              <a:t>of</a:t>
            </a:r>
            <a:r>
              <a:rPr sz="1400" spc="-20" dirty="0">
                <a:latin typeface="Calibri"/>
                <a:cs typeface="Calibri"/>
              </a:rPr>
              <a:t> </a:t>
            </a:r>
            <a:r>
              <a:rPr sz="1400" dirty="0">
                <a:latin typeface="Calibri"/>
                <a:cs typeface="Calibri"/>
              </a:rPr>
              <a:t>two</a:t>
            </a:r>
            <a:r>
              <a:rPr sz="1400" spc="-25" dirty="0">
                <a:latin typeface="Calibri"/>
                <a:cs typeface="Calibri"/>
              </a:rPr>
              <a:t> </a:t>
            </a:r>
            <a:r>
              <a:rPr sz="1400" dirty="0">
                <a:latin typeface="Calibri"/>
                <a:cs typeface="Calibri"/>
              </a:rPr>
              <a:t>tokens</a:t>
            </a:r>
            <a:r>
              <a:rPr sz="1400" spc="-20" dirty="0">
                <a:latin typeface="Calibri"/>
                <a:cs typeface="Calibri"/>
              </a:rPr>
              <a:t> </a:t>
            </a:r>
            <a:r>
              <a:rPr sz="1400" dirty="0">
                <a:latin typeface="Calibri"/>
                <a:cs typeface="Calibri"/>
              </a:rPr>
              <a:t>into</a:t>
            </a:r>
            <a:r>
              <a:rPr sz="1400" spc="-20" dirty="0">
                <a:latin typeface="Calibri"/>
                <a:cs typeface="Calibri"/>
              </a:rPr>
              <a:t> </a:t>
            </a:r>
            <a:r>
              <a:rPr sz="1400" dirty="0">
                <a:latin typeface="Calibri"/>
                <a:cs typeface="Calibri"/>
              </a:rPr>
              <a:t>the</a:t>
            </a:r>
            <a:r>
              <a:rPr sz="1400" spc="-15" dirty="0">
                <a:latin typeface="Calibri"/>
                <a:cs typeface="Calibri"/>
              </a:rPr>
              <a:t> </a:t>
            </a:r>
            <a:r>
              <a:rPr sz="1400" dirty="0">
                <a:latin typeface="Calibri"/>
                <a:cs typeface="Calibri"/>
              </a:rPr>
              <a:t>liquidity</a:t>
            </a:r>
            <a:r>
              <a:rPr sz="1400" spc="-20" dirty="0">
                <a:latin typeface="Calibri"/>
                <a:cs typeface="Calibri"/>
              </a:rPr>
              <a:t> </a:t>
            </a:r>
            <a:r>
              <a:rPr sz="1400" dirty="0">
                <a:latin typeface="Calibri"/>
                <a:cs typeface="Calibri"/>
              </a:rPr>
              <a:t>pool.</a:t>
            </a:r>
            <a:r>
              <a:rPr sz="1400" spc="-10" dirty="0">
                <a:latin typeface="Calibri"/>
                <a:cs typeface="Calibri"/>
              </a:rPr>
              <a:t> </a:t>
            </a:r>
            <a:r>
              <a:rPr sz="1400" dirty="0">
                <a:latin typeface="Calibri"/>
                <a:cs typeface="Calibri"/>
              </a:rPr>
              <a:t>For</a:t>
            </a:r>
            <a:r>
              <a:rPr sz="1400" spc="-20" dirty="0">
                <a:latin typeface="Calibri"/>
                <a:cs typeface="Calibri"/>
              </a:rPr>
              <a:t> </a:t>
            </a:r>
            <a:r>
              <a:rPr sz="1400" dirty="0">
                <a:latin typeface="Calibri"/>
                <a:cs typeface="Calibri"/>
              </a:rPr>
              <a:t>example,</a:t>
            </a:r>
            <a:r>
              <a:rPr sz="1400" spc="-15" dirty="0">
                <a:latin typeface="Calibri"/>
                <a:cs typeface="Calibri"/>
              </a:rPr>
              <a:t> </a:t>
            </a:r>
            <a:r>
              <a:rPr sz="1400" dirty="0">
                <a:latin typeface="Calibri"/>
                <a:cs typeface="Calibri"/>
              </a:rPr>
              <a:t>if</a:t>
            </a:r>
            <a:r>
              <a:rPr sz="1400" spc="-20" dirty="0">
                <a:latin typeface="Calibri"/>
                <a:cs typeface="Calibri"/>
              </a:rPr>
              <a:t> </a:t>
            </a:r>
            <a:r>
              <a:rPr sz="1400" dirty="0">
                <a:latin typeface="Calibri"/>
                <a:cs typeface="Calibri"/>
              </a:rPr>
              <a:t>you</a:t>
            </a:r>
            <a:r>
              <a:rPr sz="1400" spc="-20" dirty="0">
                <a:latin typeface="Calibri"/>
                <a:cs typeface="Calibri"/>
              </a:rPr>
              <a:t> want</a:t>
            </a:r>
            <a:r>
              <a:rPr sz="1400" spc="500" dirty="0">
                <a:latin typeface="Calibri"/>
                <a:cs typeface="Calibri"/>
              </a:rPr>
              <a:t> </a:t>
            </a:r>
            <a:r>
              <a:rPr sz="1400" dirty="0">
                <a:latin typeface="Calibri"/>
                <a:cs typeface="Calibri"/>
              </a:rPr>
              <a:t>to</a:t>
            </a:r>
            <a:r>
              <a:rPr sz="1400" spc="-25" dirty="0">
                <a:latin typeface="Calibri"/>
                <a:cs typeface="Calibri"/>
              </a:rPr>
              <a:t> </a:t>
            </a:r>
            <a:r>
              <a:rPr sz="1400" dirty="0">
                <a:latin typeface="Calibri"/>
                <a:cs typeface="Calibri"/>
              </a:rPr>
              <a:t>provide</a:t>
            </a:r>
            <a:r>
              <a:rPr sz="1400" spc="-15" dirty="0">
                <a:latin typeface="Calibri"/>
                <a:cs typeface="Calibri"/>
              </a:rPr>
              <a:t> </a:t>
            </a:r>
            <a:r>
              <a:rPr sz="1400" dirty="0">
                <a:latin typeface="Calibri"/>
                <a:cs typeface="Calibri"/>
              </a:rPr>
              <a:t>liquidity</a:t>
            </a:r>
            <a:r>
              <a:rPr sz="1400" spc="-5" dirty="0">
                <a:latin typeface="Calibri"/>
                <a:cs typeface="Calibri"/>
              </a:rPr>
              <a:t> </a:t>
            </a:r>
            <a:r>
              <a:rPr sz="1400" dirty="0">
                <a:latin typeface="Calibri"/>
                <a:cs typeface="Calibri"/>
              </a:rPr>
              <a:t>for</a:t>
            </a:r>
            <a:r>
              <a:rPr sz="1400" spc="-5" dirty="0">
                <a:latin typeface="Calibri"/>
                <a:cs typeface="Calibri"/>
              </a:rPr>
              <a:t> </a:t>
            </a:r>
            <a:r>
              <a:rPr sz="1400" dirty="0">
                <a:latin typeface="Calibri"/>
                <a:cs typeface="Calibri"/>
              </a:rPr>
              <a:t>the</a:t>
            </a:r>
            <a:r>
              <a:rPr sz="1400" spc="-10" dirty="0">
                <a:latin typeface="Calibri"/>
                <a:cs typeface="Calibri"/>
              </a:rPr>
              <a:t> LiquidityToken/ETH </a:t>
            </a:r>
            <a:r>
              <a:rPr sz="1400" dirty="0">
                <a:latin typeface="Calibri"/>
                <a:cs typeface="Calibri"/>
              </a:rPr>
              <a:t>pair,</a:t>
            </a:r>
            <a:r>
              <a:rPr sz="1400" spc="-10" dirty="0">
                <a:latin typeface="Calibri"/>
                <a:cs typeface="Calibri"/>
              </a:rPr>
              <a:t> </a:t>
            </a:r>
            <a:r>
              <a:rPr sz="1400" dirty="0">
                <a:latin typeface="Calibri"/>
                <a:cs typeface="Calibri"/>
              </a:rPr>
              <a:t>you</a:t>
            </a:r>
            <a:r>
              <a:rPr sz="1400" spc="-15" dirty="0">
                <a:latin typeface="Calibri"/>
                <a:cs typeface="Calibri"/>
              </a:rPr>
              <a:t> </a:t>
            </a:r>
            <a:r>
              <a:rPr sz="1400" dirty="0">
                <a:latin typeface="Calibri"/>
                <a:cs typeface="Calibri"/>
              </a:rPr>
              <a:t>will</a:t>
            </a:r>
            <a:r>
              <a:rPr sz="1400" spc="-15" dirty="0">
                <a:latin typeface="Calibri"/>
                <a:cs typeface="Calibri"/>
              </a:rPr>
              <a:t> </a:t>
            </a:r>
            <a:r>
              <a:rPr sz="1400" dirty="0">
                <a:latin typeface="Calibri"/>
                <a:cs typeface="Calibri"/>
              </a:rPr>
              <a:t>need</a:t>
            </a:r>
            <a:r>
              <a:rPr sz="1400" spc="-10" dirty="0">
                <a:latin typeface="Calibri"/>
                <a:cs typeface="Calibri"/>
              </a:rPr>
              <a:t> </a:t>
            </a:r>
            <a:r>
              <a:rPr sz="1400" dirty="0">
                <a:latin typeface="Calibri"/>
                <a:cs typeface="Calibri"/>
              </a:rPr>
              <a:t>to</a:t>
            </a:r>
            <a:r>
              <a:rPr sz="1400" spc="-15" dirty="0">
                <a:latin typeface="Calibri"/>
                <a:cs typeface="Calibri"/>
              </a:rPr>
              <a:t> </a:t>
            </a:r>
            <a:r>
              <a:rPr sz="1400" dirty="0">
                <a:latin typeface="Calibri"/>
                <a:cs typeface="Calibri"/>
              </a:rPr>
              <a:t>deposit</a:t>
            </a:r>
            <a:r>
              <a:rPr sz="1400" spc="-15" dirty="0">
                <a:latin typeface="Calibri"/>
                <a:cs typeface="Calibri"/>
              </a:rPr>
              <a:t> </a:t>
            </a:r>
            <a:r>
              <a:rPr sz="1400" dirty="0">
                <a:latin typeface="Calibri"/>
                <a:cs typeface="Calibri"/>
              </a:rPr>
              <a:t>an</a:t>
            </a:r>
            <a:r>
              <a:rPr sz="1400" spc="-15" dirty="0">
                <a:latin typeface="Calibri"/>
                <a:cs typeface="Calibri"/>
              </a:rPr>
              <a:t> </a:t>
            </a:r>
            <a:r>
              <a:rPr sz="1400" dirty="0">
                <a:latin typeface="Calibri"/>
                <a:cs typeface="Calibri"/>
              </a:rPr>
              <a:t>equal</a:t>
            </a:r>
            <a:r>
              <a:rPr sz="1400" spc="-15" dirty="0">
                <a:latin typeface="Calibri"/>
                <a:cs typeface="Calibri"/>
              </a:rPr>
              <a:t> </a:t>
            </a:r>
            <a:r>
              <a:rPr sz="1400" dirty="0">
                <a:latin typeface="Calibri"/>
                <a:cs typeface="Calibri"/>
              </a:rPr>
              <a:t>value</a:t>
            </a:r>
            <a:r>
              <a:rPr sz="1400" spc="-20" dirty="0">
                <a:latin typeface="Calibri"/>
                <a:cs typeface="Calibri"/>
              </a:rPr>
              <a:t> </a:t>
            </a:r>
            <a:r>
              <a:rPr sz="1400" dirty="0">
                <a:latin typeface="Calibri"/>
                <a:cs typeface="Calibri"/>
              </a:rPr>
              <a:t>of</a:t>
            </a:r>
            <a:r>
              <a:rPr sz="1400" spc="5" dirty="0">
                <a:latin typeface="Calibri"/>
                <a:cs typeface="Calibri"/>
              </a:rPr>
              <a:t> </a:t>
            </a:r>
            <a:r>
              <a:rPr sz="1400" dirty="0">
                <a:latin typeface="Calibri"/>
                <a:cs typeface="Calibri"/>
              </a:rPr>
              <a:t>Liquidity</a:t>
            </a:r>
            <a:r>
              <a:rPr sz="1400" spc="-15" dirty="0">
                <a:latin typeface="Calibri"/>
                <a:cs typeface="Calibri"/>
              </a:rPr>
              <a:t> </a:t>
            </a:r>
            <a:r>
              <a:rPr sz="1400" dirty="0">
                <a:latin typeface="Calibri"/>
                <a:cs typeface="Calibri"/>
              </a:rPr>
              <a:t>token</a:t>
            </a:r>
            <a:r>
              <a:rPr sz="1400" spc="-15" dirty="0">
                <a:latin typeface="Calibri"/>
                <a:cs typeface="Calibri"/>
              </a:rPr>
              <a:t> </a:t>
            </a:r>
            <a:r>
              <a:rPr sz="1400" dirty="0">
                <a:latin typeface="Calibri"/>
                <a:cs typeface="Calibri"/>
              </a:rPr>
              <a:t>and</a:t>
            </a:r>
            <a:r>
              <a:rPr sz="1400" spc="-10" dirty="0">
                <a:latin typeface="Calibri"/>
                <a:cs typeface="Calibri"/>
              </a:rPr>
              <a:t> </a:t>
            </a:r>
            <a:r>
              <a:rPr sz="1400" dirty="0">
                <a:latin typeface="Calibri"/>
                <a:cs typeface="Calibri"/>
              </a:rPr>
              <a:t>ETH.</a:t>
            </a:r>
            <a:r>
              <a:rPr sz="1400" spc="-25" dirty="0">
                <a:latin typeface="Calibri"/>
                <a:cs typeface="Calibri"/>
              </a:rPr>
              <a:t> </a:t>
            </a:r>
            <a:r>
              <a:rPr sz="1400" dirty="0">
                <a:latin typeface="Calibri"/>
                <a:cs typeface="Calibri"/>
              </a:rPr>
              <a:t>In</a:t>
            </a:r>
            <a:r>
              <a:rPr sz="1400" spc="-10" dirty="0">
                <a:latin typeface="Calibri"/>
                <a:cs typeface="Calibri"/>
              </a:rPr>
              <a:t> </a:t>
            </a:r>
            <a:r>
              <a:rPr sz="1400" dirty="0">
                <a:latin typeface="Calibri"/>
                <a:cs typeface="Calibri"/>
              </a:rPr>
              <a:t>exchange</a:t>
            </a:r>
            <a:r>
              <a:rPr sz="1400" spc="-10" dirty="0">
                <a:latin typeface="Calibri"/>
                <a:cs typeface="Calibri"/>
              </a:rPr>
              <a:t> </a:t>
            </a:r>
            <a:r>
              <a:rPr sz="1400" spc="-25" dirty="0">
                <a:latin typeface="Calibri"/>
                <a:cs typeface="Calibri"/>
              </a:rPr>
              <a:t>for</a:t>
            </a:r>
            <a:r>
              <a:rPr sz="1400" spc="500" dirty="0">
                <a:latin typeface="Calibri"/>
                <a:cs typeface="Calibri"/>
              </a:rPr>
              <a:t> </a:t>
            </a:r>
            <a:r>
              <a:rPr sz="1400" spc="-10" dirty="0">
                <a:latin typeface="Calibri"/>
                <a:cs typeface="Calibri"/>
              </a:rPr>
              <a:t>providing liquidity,</a:t>
            </a:r>
            <a:r>
              <a:rPr sz="1400" spc="-5" dirty="0">
                <a:latin typeface="Calibri"/>
                <a:cs typeface="Calibri"/>
              </a:rPr>
              <a:t> </a:t>
            </a:r>
            <a:r>
              <a:rPr sz="1400" dirty="0">
                <a:latin typeface="Calibri"/>
                <a:cs typeface="Calibri"/>
              </a:rPr>
              <a:t>you</a:t>
            </a:r>
            <a:r>
              <a:rPr sz="1400" spc="-15" dirty="0">
                <a:latin typeface="Calibri"/>
                <a:cs typeface="Calibri"/>
              </a:rPr>
              <a:t> </a:t>
            </a:r>
            <a:r>
              <a:rPr sz="1400" dirty="0">
                <a:latin typeface="Calibri"/>
                <a:cs typeface="Calibri"/>
              </a:rPr>
              <a:t>will</a:t>
            </a:r>
            <a:r>
              <a:rPr sz="1400" spc="-10" dirty="0">
                <a:latin typeface="Calibri"/>
                <a:cs typeface="Calibri"/>
              </a:rPr>
              <a:t> </a:t>
            </a:r>
            <a:r>
              <a:rPr sz="1400" dirty="0">
                <a:latin typeface="Calibri"/>
                <a:cs typeface="Calibri"/>
              </a:rPr>
              <a:t>receive</a:t>
            </a:r>
            <a:r>
              <a:rPr sz="1400" spc="-10" dirty="0">
                <a:latin typeface="Calibri"/>
                <a:cs typeface="Calibri"/>
              </a:rPr>
              <a:t> </a:t>
            </a:r>
            <a:r>
              <a:rPr sz="1400" dirty="0">
                <a:latin typeface="Calibri"/>
                <a:cs typeface="Calibri"/>
              </a:rPr>
              <a:t>LP</a:t>
            </a:r>
            <a:r>
              <a:rPr sz="1400" spc="-10" dirty="0">
                <a:latin typeface="Calibri"/>
                <a:cs typeface="Calibri"/>
              </a:rPr>
              <a:t> </a:t>
            </a:r>
            <a:r>
              <a:rPr sz="1400" dirty="0">
                <a:latin typeface="Calibri"/>
                <a:cs typeface="Calibri"/>
              </a:rPr>
              <a:t>tokens,</a:t>
            </a:r>
            <a:r>
              <a:rPr sz="1400" spc="-5" dirty="0">
                <a:latin typeface="Calibri"/>
                <a:cs typeface="Calibri"/>
              </a:rPr>
              <a:t> </a:t>
            </a:r>
            <a:r>
              <a:rPr sz="1400" dirty="0">
                <a:latin typeface="Calibri"/>
                <a:cs typeface="Calibri"/>
              </a:rPr>
              <a:t>which</a:t>
            </a:r>
            <a:r>
              <a:rPr sz="1400" spc="-10" dirty="0">
                <a:latin typeface="Calibri"/>
                <a:cs typeface="Calibri"/>
              </a:rPr>
              <a:t> </a:t>
            </a:r>
            <a:r>
              <a:rPr sz="1400" dirty="0">
                <a:latin typeface="Calibri"/>
                <a:cs typeface="Calibri"/>
              </a:rPr>
              <a:t>represent</a:t>
            </a:r>
            <a:r>
              <a:rPr sz="1400" spc="-15" dirty="0">
                <a:latin typeface="Calibri"/>
                <a:cs typeface="Calibri"/>
              </a:rPr>
              <a:t> </a:t>
            </a:r>
            <a:r>
              <a:rPr sz="1400" dirty="0">
                <a:latin typeface="Calibri"/>
                <a:cs typeface="Calibri"/>
              </a:rPr>
              <a:t>your</a:t>
            </a:r>
            <a:r>
              <a:rPr sz="1400" spc="-15" dirty="0">
                <a:latin typeface="Calibri"/>
                <a:cs typeface="Calibri"/>
              </a:rPr>
              <a:t> </a:t>
            </a:r>
            <a:r>
              <a:rPr sz="1400" dirty="0">
                <a:latin typeface="Calibri"/>
                <a:cs typeface="Calibri"/>
              </a:rPr>
              <a:t>share</a:t>
            </a:r>
            <a:r>
              <a:rPr sz="1400" spc="-10" dirty="0">
                <a:latin typeface="Calibri"/>
                <a:cs typeface="Calibri"/>
              </a:rPr>
              <a:t> </a:t>
            </a:r>
            <a:r>
              <a:rPr sz="1400" dirty="0">
                <a:latin typeface="Calibri"/>
                <a:cs typeface="Calibri"/>
              </a:rPr>
              <a:t>of</a:t>
            </a:r>
            <a:r>
              <a:rPr sz="1400" spc="-15" dirty="0">
                <a:latin typeface="Calibri"/>
                <a:cs typeface="Calibri"/>
              </a:rPr>
              <a:t> </a:t>
            </a:r>
            <a:r>
              <a:rPr sz="1400" dirty="0">
                <a:latin typeface="Calibri"/>
                <a:cs typeface="Calibri"/>
              </a:rPr>
              <a:t>the</a:t>
            </a:r>
            <a:r>
              <a:rPr sz="1400" spc="-15" dirty="0">
                <a:latin typeface="Calibri"/>
                <a:cs typeface="Calibri"/>
              </a:rPr>
              <a:t> </a:t>
            </a:r>
            <a:r>
              <a:rPr sz="1400" dirty="0">
                <a:latin typeface="Calibri"/>
                <a:cs typeface="Calibri"/>
              </a:rPr>
              <a:t>liquidity</a:t>
            </a:r>
            <a:r>
              <a:rPr sz="1400" spc="-10" dirty="0">
                <a:latin typeface="Calibri"/>
                <a:cs typeface="Calibri"/>
              </a:rPr>
              <a:t> pool.</a:t>
            </a:r>
            <a:endParaRPr sz="1400" dirty="0">
              <a:latin typeface="Calibri"/>
              <a:cs typeface="Calibri"/>
            </a:endParaRPr>
          </a:p>
          <a:p>
            <a:pPr>
              <a:spcBef>
                <a:spcPts val="20"/>
              </a:spcBef>
            </a:pPr>
            <a:endParaRPr sz="1400" dirty="0">
              <a:latin typeface="Calibri"/>
              <a:cs typeface="Calibri"/>
            </a:endParaRPr>
          </a:p>
          <a:p>
            <a:pPr marL="12700" marR="306705">
              <a:lnSpc>
                <a:spcPct val="108800"/>
              </a:lnSpc>
              <a:spcBef>
                <a:spcPts val="5"/>
              </a:spcBef>
            </a:pPr>
            <a:r>
              <a:rPr sz="1400" dirty="0">
                <a:latin typeface="Calibri"/>
                <a:cs typeface="Calibri"/>
              </a:rPr>
              <a:t>Earn</a:t>
            </a:r>
            <a:r>
              <a:rPr sz="1400" spc="-30" dirty="0">
                <a:latin typeface="Calibri"/>
                <a:cs typeface="Calibri"/>
              </a:rPr>
              <a:t> </a:t>
            </a:r>
            <a:r>
              <a:rPr sz="1400" dirty="0">
                <a:latin typeface="Calibri"/>
                <a:cs typeface="Calibri"/>
              </a:rPr>
              <a:t>rewards</a:t>
            </a:r>
            <a:r>
              <a:rPr sz="1400" spc="-20" dirty="0">
                <a:latin typeface="Calibri"/>
                <a:cs typeface="Calibri"/>
              </a:rPr>
              <a:t> </a:t>
            </a:r>
            <a:r>
              <a:rPr sz="1400" dirty="0">
                <a:latin typeface="Calibri"/>
                <a:cs typeface="Calibri"/>
              </a:rPr>
              <a:t>-</a:t>
            </a:r>
            <a:r>
              <a:rPr sz="1400" spc="-10" dirty="0">
                <a:latin typeface="Calibri"/>
                <a:cs typeface="Calibri"/>
              </a:rPr>
              <a:t> </a:t>
            </a:r>
            <a:r>
              <a:rPr sz="1400" dirty="0">
                <a:latin typeface="Calibri"/>
                <a:cs typeface="Calibri"/>
              </a:rPr>
              <a:t>As</a:t>
            </a:r>
            <a:r>
              <a:rPr sz="1400" spc="-15" dirty="0">
                <a:latin typeface="Calibri"/>
                <a:cs typeface="Calibri"/>
              </a:rPr>
              <a:t> </a:t>
            </a:r>
            <a:r>
              <a:rPr sz="1400" dirty="0">
                <a:latin typeface="Calibri"/>
                <a:cs typeface="Calibri"/>
              </a:rPr>
              <a:t>users</a:t>
            </a:r>
            <a:r>
              <a:rPr sz="1400" spc="-20" dirty="0">
                <a:latin typeface="Calibri"/>
                <a:cs typeface="Calibri"/>
              </a:rPr>
              <a:t> </a:t>
            </a:r>
            <a:r>
              <a:rPr sz="1400" dirty="0">
                <a:latin typeface="Calibri"/>
                <a:cs typeface="Calibri"/>
              </a:rPr>
              <a:t>trade</a:t>
            </a:r>
            <a:r>
              <a:rPr sz="1400" spc="-20" dirty="0">
                <a:latin typeface="Calibri"/>
                <a:cs typeface="Calibri"/>
              </a:rPr>
              <a:t> </a:t>
            </a:r>
            <a:r>
              <a:rPr sz="1400" dirty="0">
                <a:latin typeface="Calibri"/>
                <a:cs typeface="Calibri"/>
              </a:rPr>
              <a:t>the</a:t>
            </a:r>
            <a:r>
              <a:rPr sz="1400" spc="-5" dirty="0">
                <a:latin typeface="Calibri"/>
                <a:cs typeface="Calibri"/>
              </a:rPr>
              <a:t> </a:t>
            </a:r>
            <a:r>
              <a:rPr sz="1400" dirty="0">
                <a:latin typeface="Calibri"/>
                <a:cs typeface="Calibri"/>
              </a:rPr>
              <a:t>tokens</a:t>
            </a:r>
            <a:r>
              <a:rPr sz="1400" spc="-20" dirty="0">
                <a:latin typeface="Calibri"/>
                <a:cs typeface="Calibri"/>
              </a:rPr>
              <a:t> </a:t>
            </a:r>
            <a:r>
              <a:rPr sz="1400" dirty="0">
                <a:latin typeface="Calibri"/>
                <a:cs typeface="Calibri"/>
              </a:rPr>
              <a:t>in</a:t>
            </a:r>
            <a:r>
              <a:rPr sz="1400" spc="-20" dirty="0">
                <a:latin typeface="Calibri"/>
                <a:cs typeface="Calibri"/>
              </a:rPr>
              <a:t> </a:t>
            </a:r>
            <a:r>
              <a:rPr sz="1400" dirty="0">
                <a:latin typeface="Calibri"/>
                <a:cs typeface="Calibri"/>
              </a:rPr>
              <a:t>the</a:t>
            </a:r>
            <a:r>
              <a:rPr sz="1400" spc="-15" dirty="0">
                <a:latin typeface="Calibri"/>
                <a:cs typeface="Calibri"/>
              </a:rPr>
              <a:t> </a:t>
            </a:r>
            <a:r>
              <a:rPr sz="1400" dirty="0">
                <a:latin typeface="Calibri"/>
                <a:cs typeface="Calibri"/>
              </a:rPr>
              <a:t>liquidity</a:t>
            </a:r>
            <a:r>
              <a:rPr sz="1400" spc="-15" dirty="0">
                <a:latin typeface="Calibri"/>
                <a:cs typeface="Calibri"/>
              </a:rPr>
              <a:t> </a:t>
            </a:r>
            <a:r>
              <a:rPr sz="1400" dirty="0">
                <a:latin typeface="Calibri"/>
                <a:cs typeface="Calibri"/>
              </a:rPr>
              <a:t>pool,</a:t>
            </a:r>
            <a:r>
              <a:rPr sz="1400" spc="-15" dirty="0">
                <a:latin typeface="Calibri"/>
                <a:cs typeface="Calibri"/>
              </a:rPr>
              <a:t> </a:t>
            </a:r>
            <a:r>
              <a:rPr sz="1400" dirty="0">
                <a:latin typeface="Calibri"/>
                <a:cs typeface="Calibri"/>
              </a:rPr>
              <a:t>you</a:t>
            </a:r>
            <a:r>
              <a:rPr sz="1400" spc="-20" dirty="0">
                <a:latin typeface="Calibri"/>
                <a:cs typeface="Calibri"/>
              </a:rPr>
              <a:t> </a:t>
            </a:r>
            <a:r>
              <a:rPr sz="1400" dirty="0">
                <a:latin typeface="Calibri"/>
                <a:cs typeface="Calibri"/>
              </a:rPr>
              <a:t>will</a:t>
            </a:r>
            <a:r>
              <a:rPr sz="1400" spc="-15" dirty="0">
                <a:latin typeface="Calibri"/>
                <a:cs typeface="Calibri"/>
              </a:rPr>
              <a:t> </a:t>
            </a:r>
            <a:r>
              <a:rPr sz="1400" dirty="0">
                <a:latin typeface="Calibri"/>
                <a:cs typeface="Calibri"/>
              </a:rPr>
              <a:t>earn</a:t>
            </a:r>
            <a:r>
              <a:rPr sz="1400" spc="-10" dirty="0">
                <a:latin typeface="Calibri"/>
                <a:cs typeface="Calibri"/>
              </a:rPr>
              <a:t> </a:t>
            </a:r>
            <a:r>
              <a:rPr sz="1400" dirty="0">
                <a:latin typeface="Calibri"/>
                <a:cs typeface="Calibri"/>
              </a:rPr>
              <a:t>a</a:t>
            </a:r>
            <a:r>
              <a:rPr sz="1400" spc="-20" dirty="0">
                <a:latin typeface="Calibri"/>
                <a:cs typeface="Calibri"/>
              </a:rPr>
              <a:t> </a:t>
            </a:r>
            <a:r>
              <a:rPr sz="1400" dirty="0">
                <a:latin typeface="Calibri"/>
                <a:cs typeface="Calibri"/>
              </a:rPr>
              <a:t>portion</a:t>
            </a:r>
            <a:r>
              <a:rPr sz="1400" spc="-10" dirty="0">
                <a:latin typeface="Calibri"/>
                <a:cs typeface="Calibri"/>
              </a:rPr>
              <a:t> </a:t>
            </a:r>
            <a:r>
              <a:rPr sz="1400" dirty="0">
                <a:latin typeface="Calibri"/>
                <a:cs typeface="Calibri"/>
              </a:rPr>
              <a:t>of</a:t>
            </a:r>
            <a:r>
              <a:rPr sz="1400" spc="-15" dirty="0">
                <a:latin typeface="Calibri"/>
                <a:cs typeface="Calibri"/>
              </a:rPr>
              <a:t> </a:t>
            </a:r>
            <a:r>
              <a:rPr sz="1400" dirty="0">
                <a:latin typeface="Calibri"/>
                <a:cs typeface="Calibri"/>
              </a:rPr>
              <a:t>the</a:t>
            </a:r>
            <a:r>
              <a:rPr sz="1400" spc="-20" dirty="0">
                <a:latin typeface="Calibri"/>
                <a:cs typeface="Calibri"/>
              </a:rPr>
              <a:t> </a:t>
            </a:r>
            <a:r>
              <a:rPr sz="1400" dirty="0">
                <a:latin typeface="Calibri"/>
                <a:cs typeface="Calibri"/>
              </a:rPr>
              <a:t>trading</a:t>
            </a:r>
            <a:r>
              <a:rPr sz="1400" spc="-15" dirty="0">
                <a:latin typeface="Calibri"/>
                <a:cs typeface="Calibri"/>
              </a:rPr>
              <a:t> </a:t>
            </a:r>
            <a:r>
              <a:rPr sz="1400" dirty="0">
                <a:latin typeface="Calibri"/>
                <a:cs typeface="Calibri"/>
              </a:rPr>
              <a:t>fees</a:t>
            </a:r>
            <a:r>
              <a:rPr sz="1400" spc="-15" dirty="0">
                <a:latin typeface="Calibri"/>
                <a:cs typeface="Calibri"/>
              </a:rPr>
              <a:t> </a:t>
            </a:r>
            <a:r>
              <a:rPr sz="1400" dirty="0">
                <a:latin typeface="Calibri"/>
                <a:cs typeface="Calibri"/>
              </a:rPr>
              <a:t>based</a:t>
            </a:r>
            <a:r>
              <a:rPr sz="1400" spc="-20" dirty="0">
                <a:latin typeface="Calibri"/>
                <a:cs typeface="Calibri"/>
              </a:rPr>
              <a:t> </a:t>
            </a:r>
            <a:r>
              <a:rPr sz="1400" dirty="0">
                <a:latin typeface="Calibri"/>
                <a:cs typeface="Calibri"/>
              </a:rPr>
              <a:t>on</a:t>
            </a:r>
            <a:r>
              <a:rPr sz="1400" spc="-20" dirty="0">
                <a:latin typeface="Calibri"/>
                <a:cs typeface="Calibri"/>
              </a:rPr>
              <a:t> </a:t>
            </a:r>
            <a:r>
              <a:rPr sz="1400" dirty="0">
                <a:latin typeface="Calibri"/>
                <a:cs typeface="Calibri"/>
              </a:rPr>
              <a:t>your</a:t>
            </a:r>
            <a:r>
              <a:rPr sz="1400" spc="-20" dirty="0">
                <a:latin typeface="Calibri"/>
                <a:cs typeface="Calibri"/>
              </a:rPr>
              <a:t> </a:t>
            </a:r>
            <a:r>
              <a:rPr sz="1400" dirty="0">
                <a:latin typeface="Calibri"/>
                <a:cs typeface="Calibri"/>
              </a:rPr>
              <a:t>share</a:t>
            </a:r>
            <a:r>
              <a:rPr sz="1400" spc="-20" dirty="0">
                <a:latin typeface="Calibri"/>
                <a:cs typeface="Calibri"/>
              </a:rPr>
              <a:t> </a:t>
            </a:r>
            <a:r>
              <a:rPr sz="1400" dirty="0">
                <a:latin typeface="Calibri"/>
                <a:cs typeface="Calibri"/>
              </a:rPr>
              <a:t>of</a:t>
            </a:r>
            <a:r>
              <a:rPr sz="1400" spc="-15" dirty="0">
                <a:latin typeface="Calibri"/>
                <a:cs typeface="Calibri"/>
              </a:rPr>
              <a:t> </a:t>
            </a:r>
            <a:r>
              <a:rPr sz="1400" spc="-25" dirty="0">
                <a:latin typeface="Calibri"/>
                <a:cs typeface="Calibri"/>
              </a:rPr>
              <a:t>the</a:t>
            </a:r>
            <a:r>
              <a:rPr sz="1400" spc="500" dirty="0">
                <a:latin typeface="Calibri"/>
                <a:cs typeface="Calibri"/>
              </a:rPr>
              <a:t> </a:t>
            </a:r>
            <a:r>
              <a:rPr sz="1400" dirty="0">
                <a:latin typeface="Calibri"/>
                <a:cs typeface="Calibri"/>
              </a:rPr>
              <a:t>liquidity</a:t>
            </a:r>
            <a:r>
              <a:rPr sz="1400" spc="-35" dirty="0">
                <a:latin typeface="Calibri"/>
                <a:cs typeface="Calibri"/>
              </a:rPr>
              <a:t> </a:t>
            </a:r>
            <a:r>
              <a:rPr sz="1400" dirty="0">
                <a:latin typeface="Calibri"/>
                <a:cs typeface="Calibri"/>
              </a:rPr>
              <a:t>pool.</a:t>
            </a:r>
            <a:r>
              <a:rPr sz="1400" spc="-20" dirty="0">
                <a:latin typeface="Calibri"/>
                <a:cs typeface="Calibri"/>
              </a:rPr>
              <a:t> </a:t>
            </a:r>
            <a:r>
              <a:rPr sz="1400" dirty="0">
                <a:latin typeface="Calibri"/>
                <a:cs typeface="Calibri"/>
              </a:rPr>
              <a:t>The</a:t>
            </a:r>
            <a:r>
              <a:rPr sz="1400" spc="-30" dirty="0">
                <a:latin typeface="Calibri"/>
                <a:cs typeface="Calibri"/>
              </a:rPr>
              <a:t> </a:t>
            </a:r>
            <a:r>
              <a:rPr sz="1400" dirty="0">
                <a:latin typeface="Calibri"/>
                <a:cs typeface="Calibri"/>
              </a:rPr>
              <a:t>rewards</a:t>
            </a:r>
            <a:r>
              <a:rPr sz="1400" spc="-25" dirty="0">
                <a:latin typeface="Calibri"/>
                <a:cs typeface="Calibri"/>
              </a:rPr>
              <a:t> </a:t>
            </a:r>
            <a:r>
              <a:rPr sz="1400" dirty="0">
                <a:latin typeface="Calibri"/>
                <a:cs typeface="Calibri"/>
              </a:rPr>
              <a:t>will</a:t>
            </a:r>
            <a:r>
              <a:rPr sz="1400" spc="-25" dirty="0">
                <a:latin typeface="Calibri"/>
                <a:cs typeface="Calibri"/>
              </a:rPr>
              <a:t> </a:t>
            </a:r>
            <a:r>
              <a:rPr sz="1400" dirty="0">
                <a:latin typeface="Calibri"/>
                <a:cs typeface="Calibri"/>
              </a:rPr>
              <a:t>be</a:t>
            </a:r>
            <a:r>
              <a:rPr sz="1400" spc="-15" dirty="0">
                <a:latin typeface="Calibri"/>
                <a:cs typeface="Calibri"/>
              </a:rPr>
              <a:t> </a:t>
            </a:r>
            <a:r>
              <a:rPr sz="1400" dirty="0">
                <a:latin typeface="Calibri"/>
                <a:cs typeface="Calibri"/>
              </a:rPr>
              <a:t>distributed</a:t>
            </a:r>
            <a:r>
              <a:rPr sz="1400" spc="-15" dirty="0">
                <a:latin typeface="Calibri"/>
                <a:cs typeface="Calibri"/>
              </a:rPr>
              <a:t> </a:t>
            </a:r>
            <a:r>
              <a:rPr sz="1400" dirty="0">
                <a:latin typeface="Calibri"/>
                <a:cs typeface="Calibri"/>
              </a:rPr>
              <a:t>to</a:t>
            </a:r>
            <a:r>
              <a:rPr sz="1400" spc="-20" dirty="0">
                <a:latin typeface="Calibri"/>
                <a:cs typeface="Calibri"/>
              </a:rPr>
              <a:t> </a:t>
            </a:r>
            <a:r>
              <a:rPr sz="1400" dirty="0">
                <a:latin typeface="Calibri"/>
                <a:cs typeface="Calibri"/>
              </a:rPr>
              <a:t>you</a:t>
            </a:r>
            <a:r>
              <a:rPr sz="1400" spc="-15" dirty="0">
                <a:latin typeface="Calibri"/>
                <a:cs typeface="Calibri"/>
              </a:rPr>
              <a:t> </a:t>
            </a:r>
            <a:r>
              <a:rPr sz="1400" dirty="0">
                <a:latin typeface="Calibri"/>
                <a:cs typeface="Calibri"/>
              </a:rPr>
              <a:t>in</a:t>
            </a:r>
            <a:r>
              <a:rPr sz="1400" spc="-25" dirty="0">
                <a:latin typeface="Calibri"/>
                <a:cs typeface="Calibri"/>
              </a:rPr>
              <a:t> </a:t>
            </a:r>
            <a:r>
              <a:rPr sz="1400" dirty="0">
                <a:latin typeface="Calibri"/>
                <a:cs typeface="Calibri"/>
              </a:rPr>
              <a:t>the</a:t>
            </a:r>
            <a:r>
              <a:rPr sz="1400" spc="-15" dirty="0">
                <a:latin typeface="Calibri"/>
                <a:cs typeface="Calibri"/>
              </a:rPr>
              <a:t> </a:t>
            </a:r>
            <a:r>
              <a:rPr sz="1400" dirty="0">
                <a:latin typeface="Calibri"/>
                <a:cs typeface="Calibri"/>
              </a:rPr>
              <a:t>form</a:t>
            </a:r>
            <a:r>
              <a:rPr sz="1400" spc="-15" dirty="0">
                <a:latin typeface="Calibri"/>
                <a:cs typeface="Calibri"/>
              </a:rPr>
              <a:t> </a:t>
            </a:r>
            <a:r>
              <a:rPr sz="1400" dirty="0">
                <a:latin typeface="Calibri"/>
                <a:cs typeface="Calibri"/>
              </a:rPr>
              <a:t>of</a:t>
            </a:r>
            <a:r>
              <a:rPr sz="1400" spc="-15" dirty="0">
                <a:latin typeface="Calibri"/>
                <a:cs typeface="Calibri"/>
              </a:rPr>
              <a:t> </a:t>
            </a:r>
            <a:r>
              <a:rPr sz="1400" dirty="0">
                <a:latin typeface="Calibri"/>
                <a:cs typeface="Calibri"/>
              </a:rPr>
              <a:t>the</a:t>
            </a:r>
            <a:r>
              <a:rPr sz="1400" spc="-30" dirty="0">
                <a:latin typeface="Calibri"/>
                <a:cs typeface="Calibri"/>
              </a:rPr>
              <a:t> </a:t>
            </a:r>
            <a:r>
              <a:rPr sz="1400" dirty="0">
                <a:latin typeface="Calibri"/>
                <a:cs typeface="Calibri"/>
              </a:rPr>
              <a:t>underlying</a:t>
            </a:r>
            <a:r>
              <a:rPr sz="1400" spc="-20" dirty="0">
                <a:latin typeface="Calibri"/>
                <a:cs typeface="Calibri"/>
              </a:rPr>
              <a:t> </a:t>
            </a:r>
            <a:r>
              <a:rPr sz="1400" dirty="0">
                <a:latin typeface="Calibri"/>
                <a:cs typeface="Calibri"/>
              </a:rPr>
              <a:t>tokens</a:t>
            </a:r>
            <a:r>
              <a:rPr sz="1400" spc="-25" dirty="0">
                <a:latin typeface="Calibri"/>
                <a:cs typeface="Calibri"/>
              </a:rPr>
              <a:t> </a:t>
            </a:r>
            <a:r>
              <a:rPr sz="1400" dirty="0">
                <a:latin typeface="Calibri"/>
                <a:cs typeface="Calibri"/>
              </a:rPr>
              <a:t>and/or</a:t>
            </a:r>
            <a:r>
              <a:rPr sz="1400" spc="-25" dirty="0">
                <a:latin typeface="Calibri"/>
                <a:cs typeface="Calibri"/>
              </a:rPr>
              <a:t> </a:t>
            </a:r>
            <a:r>
              <a:rPr sz="1400" dirty="0">
                <a:latin typeface="Calibri"/>
                <a:cs typeface="Calibri"/>
              </a:rPr>
              <a:t>platform-specific</a:t>
            </a:r>
            <a:r>
              <a:rPr sz="1400" spc="-15" dirty="0">
                <a:latin typeface="Calibri"/>
                <a:cs typeface="Calibri"/>
              </a:rPr>
              <a:t> </a:t>
            </a:r>
            <a:r>
              <a:rPr sz="1400" spc="-10" dirty="0">
                <a:latin typeface="Calibri"/>
                <a:cs typeface="Calibri"/>
              </a:rPr>
              <a:t>tokens.</a:t>
            </a:r>
            <a:endParaRPr sz="1400" dirty="0">
              <a:latin typeface="Calibri"/>
              <a:cs typeface="Calibri"/>
            </a:endParaRPr>
          </a:p>
          <a:p>
            <a:pPr>
              <a:spcBef>
                <a:spcPts val="45"/>
              </a:spcBef>
            </a:pPr>
            <a:endParaRPr sz="1400" dirty="0">
              <a:latin typeface="Calibri"/>
              <a:cs typeface="Calibri"/>
            </a:endParaRPr>
          </a:p>
          <a:p>
            <a:pPr marL="12700" marR="291465">
              <a:lnSpc>
                <a:spcPct val="107500"/>
              </a:lnSpc>
            </a:pPr>
            <a:r>
              <a:rPr sz="1400" dirty="0">
                <a:latin typeface="Calibri"/>
                <a:cs typeface="Calibri"/>
              </a:rPr>
              <a:t>Remove</a:t>
            </a:r>
            <a:r>
              <a:rPr sz="1400" spc="-25" dirty="0">
                <a:latin typeface="Calibri"/>
                <a:cs typeface="Calibri"/>
              </a:rPr>
              <a:t> </a:t>
            </a:r>
            <a:r>
              <a:rPr sz="1400" spc="-10" dirty="0">
                <a:latin typeface="Calibri"/>
                <a:cs typeface="Calibri"/>
              </a:rPr>
              <a:t>liquidity</a:t>
            </a:r>
            <a:r>
              <a:rPr sz="1400" spc="-15" dirty="0">
                <a:latin typeface="Calibri"/>
                <a:cs typeface="Calibri"/>
              </a:rPr>
              <a:t> </a:t>
            </a:r>
            <a:r>
              <a:rPr sz="1400" dirty="0">
                <a:latin typeface="Calibri"/>
                <a:cs typeface="Calibri"/>
              </a:rPr>
              <a:t>-</a:t>
            </a:r>
            <a:r>
              <a:rPr sz="1400" spc="-5" dirty="0">
                <a:latin typeface="Calibri"/>
                <a:cs typeface="Calibri"/>
              </a:rPr>
              <a:t> </a:t>
            </a:r>
            <a:r>
              <a:rPr sz="1400" dirty="0">
                <a:latin typeface="Calibri"/>
                <a:cs typeface="Calibri"/>
              </a:rPr>
              <a:t>If</a:t>
            </a:r>
            <a:r>
              <a:rPr sz="1400" spc="-15" dirty="0">
                <a:latin typeface="Calibri"/>
                <a:cs typeface="Calibri"/>
              </a:rPr>
              <a:t> </a:t>
            </a:r>
            <a:r>
              <a:rPr sz="1400" dirty="0">
                <a:latin typeface="Calibri"/>
                <a:cs typeface="Calibri"/>
              </a:rPr>
              <a:t>you</a:t>
            </a:r>
            <a:r>
              <a:rPr sz="1400" spc="-15" dirty="0">
                <a:latin typeface="Calibri"/>
                <a:cs typeface="Calibri"/>
              </a:rPr>
              <a:t> </a:t>
            </a:r>
            <a:r>
              <a:rPr sz="1400" dirty="0">
                <a:latin typeface="Calibri"/>
                <a:cs typeface="Calibri"/>
              </a:rPr>
              <a:t>want</a:t>
            </a:r>
            <a:r>
              <a:rPr sz="1400" spc="-10" dirty="0">
                <a:latin typeface="Calibri"/>
                <a:cs typeface="Calibri"/>
              </a:rPr>
              <a:t> </a:t>
            </a:r>
            <a:r>
              <a:rPr sz="1400" dirty="0">
                <a:latin typeface="Calibri"/>
                <a:cs typeface="Calibri"/>
              </a:rPr>
              <a:t>to</a:t>
            </a:r>
            <a:r>
              <a:rPr sz="1400" spc="-15" dirty="0">
                <a:latin typeface="Calibri"/>
                <a:cs typeface="Calibri"/>
              </a:rPr>
              <a:t> </a:t>
            </a:r>
            <a:r>
              <a:rPr sz="1400" dirty="0">
                <a:latin typeface="Calibri"/>
                <a:cs typeface="Calibri"/>
              </a:rPr>
              <a:t>remove</a:t>
            </a:r>
            <a:r>
              <a:rPr sz="1400" spc="-15" dirty="0">
                <a:latin typeface="Calibri"/>
                <a:cs typeface="Calibri"/>
              </a:rPr>
              <a:t> </a:t>
            </a:r>
            <a:r>
              <a:rPr sz="1400" dirty="0">
                <a:latin typeface="Calibri"/>
                <a:cs typeface="Calibri"/>
              </a:rPr>
              <a:t>your</a:t>
            </a:r>
            <a:r>
              <a:rPr sz="1400" spc="-10" dirty="0">
                <a:latin typeface="Calibri"/>
                <a:cs typeface="Calibri"/>
              </a:rPr>
              <a:t> </a:t>
            </a:r>
            <a:r>
              <a:rPr sz="1400" dirty="0">
                <a:latin typeface="Calibri"/>
                <a:cs typeface="Calibri"/>
              </a:rPr>
              <a:t>liquidity,</a:t>
            </a:r>
            <a:r>
              <a:rPr sz="1400" spc="-10" dirty="0">
                <a:latin typeface="Calibri"/>
                <a:cs typeface="Calibri"/>
              </a:rPr>
              <a:t> </a:t>
            </a:r>
            <a:r>
              <a:rPr sz="1400" dirty="0">
                <a:latin typeface="Calibri"/>
                <a:cs typeface="Calibri"/>
              </a:rPr>
              <a:t>you</a:t>
            </a:r>
            <a:r>
              <a:rPr sz="1400" spc="-15" dirty="0">
                <a:latin typeface="Calibri"/>
                <a:cs typeface="Calibri"/>
              </a:rPr>
              <a:t> </a:t>
            </a:r>
            <a:r>
              <a:rPr sz="1400" dirty="0">
                <a:latin typeface="Calibri"/>
                <a:cs typeface="Calibri"/>
              </a:rPr>
              <a:t>can</a:t>
            </a:r>
            <a:r>
              <a:rPr sz="1400" spc="-15" dirty="0">
                <a:latin typeface="Calibri"/>
                <a:cs typeface="Calibri"/>
              </a:rPr>
              <a:t> </a:t>
            </a:r>
            <a:r>
              <a:rPr sz="1400" dirty="0">
                <a:latin typeface="Calibri"/>
                <a:cs typeface="Calibri"/>
              </a:rPr>
              <a:t>do</a:t>
            </a:r>
            <a:r>
              <a:rPr sz="1400" spc="-15" dirty="0">
                <a:latin typeface="Calibri"/>
                <a:cs typeface="Calibri"/>
              </a:rPr>
              <a:t> </a:t>
            </a:r>
            <a:r>
              <a:rPr sz="1400" dirty="0">
                <a:latin typeface="Calibri"/>
                <a:cs typeface="Calibri"/>
              </a:rPr>
              <a:t>so</a:t>
            </a:r>
            <a:r>
              <a:rPr sz="1400" spc="-15" dirty="0">
                <a:latin typeface="Calibri"/>
                <a:cs typeface="Calibri"/>
              </a:rPr>
              <a:t> </a:t>
            </a:r>
            <a:r>
              <a:rPr sz="1400" dirty="0">
                <a:latin typeface="Calibri"/>
                <a:cs typeface="Calibri"/>
              </a:rPr>
              <a:t>by</a:t>
            </a:r>
            <a:r>
              <a:rPr sz="1400" spc="-15" dirty="0">
                <a:latin typeface="Calibri"/>
                <a:cs typeface="Calibri"/>
              </a:rPr>
              <a:t> </a:t>
            </a:r>
            <a:r>
              <a:rPr sz="1400" dirty="0">
                <a:latin typeface="Calibri"/>
                <a:cs typeface="Calibri"/>
              </a:rPr>
              <a:t>redeeming</a:t>
            </a:r>
            <a:r>
              <a:rPr sz="1400" spc="-10" dirty="0">
                <a:latin typeface="Calibri"/>
                <a:cs typeface="Calibri"/>
              </a:rPr>
              <a:t> </a:t>
            </a:r>
            <a:r>
              <a:rPr sz="1400" dirty="0">
                <a:latin typeface="Calibri"/>
                <a:cs typeface="Calibri"/>
              </a:rPr>
              <a:t>your</a:t>
            </a:r>
            <a:r>
              <a:rPr sz="1400" spc="-20" dirty="0">
                <a:latin typeface="Calibri"/>
                <a:cs typeface="Calibri"/>
              </a:rPr>
              <a:t> </a:t>
            </a:r>
            <a:r>
              <a:rPr sz="1400" dirty="0">
                <a:latin typeface="Calibri"/>
                <a:cs typeface="Calibri"/>
              </a:rPr>
              <a:t>LP</a:t>
            </a:r>
            <a:r>
              <a:rPr sz="1400" spc="-10" dirty="0">
                <a:latin typeface="Calibri"/>
                <a:cs typeface="Calibri"/>
              </a:rPr>
              <a:t> </a:t>
            </a:r>
            <a:r>
              <a:rPr sz="1400" dirty="0">
                <a:latin typeface="Calibri"/>
                <a:cs typeface="Calibri"/>
              </a:rPr>
              <a:t>tokens.</a:t>
            </a:r>
            <a:r>
              <a:rPr sz="1400" spc="-10" dirty="0">
                <a:latin typeface="Calibri"/>
                <a:cs typeface="Calibri"/>
              </a:rPr>
              <a:t> </a:t>
            </a:r>
            <a:r>
              <a:rPr sz="1400" dirty="0">
                <a:latin typeface="Calibri"/>
                <a:cs typeface="Calibri"/>
              </a:rPr>
              <a:t>You</a:t>
            </a:r>
            <a:r>
              <a:rPr sz="1400" spc="-15" dirty="0">
                <a:latin typeface="Calibri"/>
                <a:cs typeface="Calibri"/>
              </a:rPr>
              <a:t> </a:t>
            </a:r>
            <a:r>
              <a:rPr sz="1400" dirty="0">
                <a:latin typeface="Calibri"/>
                <a:cs typeface="Calibri"/>
              </a:rPr>
              <a:t>will</a:t>
            </a:r>
            <a:r>
              <a:rPr sz="1400" spc="-15" dirty="0">
                <a:latin typeface="Calibri"/>
                <a:cs typeface="Calibri"/>
              </a:rPr>
              <a:t> </a:t>
            </a:r>
            <a:r>
              <a:rPr sz="1400" dirty="0">
                <a:latin typeface="Calibri"/>
                <a:cs typeface="Calibri"/>
              </a:rPr>
              <a:t>receive</a:t>
            </a:r>
            <a:r>
              <a:rPr sz="1400" spc="-15" dirty="0">
                <a:latin typeface="Calibri"/>
                <a:cs typeface="Calibri"/>
              </a:rPr>
              <a:t> </a:t>
            </a:r>
            <a:r>
              <a:rPr sz="1400" dirty="0">
                <a:latin typeface="Calibri"/>
                <a:cs typeface="Calibri"/>
              </a:rPr>
              <a:t>a</a:t>
            </a:r>
            <a:r>
              <a:rPr sz="1400" spc="-10" dirty="0">
                <a:latin typeface="Calibri"/>
                <a:cs typeface="Calibri"/>
              </a:rPr>
              <a:t> proportional</a:t>
            </a:r>
            <a:r>
              <a:rPr sz="1400" spc="500" dirty="0">
                <a:latin typeface="Calibri"/>
                <a:cs typeface="Calibri"/>
              </a:rPr>
              <a:t> </a:t>
            </a:r>
            <a:r>
              <a:rPr sz="1400" dirty="0">
                <a:latin typeface="Calibri"/>
                <a:cs typeface="Calibri"/>
              </a:rPr>
              <a:t>amount</a:t>
            </a:r>
            <a:r>
              <a:rPr sz="1400" spc="-30" dirty="0">
                <a:latin typeface="Calibri"/>
                <a:cs typeface="Calibri"/>
              </a:rPr>
              <a:t> </a:t>
            </a:r>
            <a:r>
              <a:rPr sz="1400" dirty="0">
                <a:latin typeface="Calibri"/>
                <a:cs typeface="Calibri"/>
              </a:rPr>
              <a:t>of</a:t>
            </a:r>
            <a:r>
              <a:rPr sz="1400" spc="-20" dirty="0">
                <a:latin typeface="Calibri"/>
                <a:cs typeface="Calibri"/>
              </a:rPr>
              <a:t> </a:t>
            </a:r>
            <a:r>
              <a:rPr sz="1400" dirty="0">
                <a:latin typeface="Calibri"/>
                <a:cs typeface="Calibri"/>
              </a:rPr>
              <a:t>each</a:t>
            </a:r>
            <a:r>
              <a:rPr sz="1400" spc="-20" dirty="0">
                <a:latin typeface="Calibri"/>
                <a:cs typeface="Calibri"/>
              </a:rPr>
              <a:t> </a:t>
            </a:r>
            <a:r>
              <a:rPr sz="1400" dirty="0">
                <a:latin typeface="Calibri"/>
                <a:cs typeface="Calibri"/>
              </a:rPr>
              <a:t>token</a:t>
            </a:r>
            <a:r>
              <a:rPr sz="1400" spc="-20" dirty="0">
                <a:latin typeface="Calibri"/>
                <a:cs typeface="Calibri"/>
              </a:rPr>
              <a:t> </a:t>
            </a:r>
            <a:r>
              <a:rPr sz="1400" dirty="0">
                <a:latin typeface="Calibri"/>
                <a:cs typeface="Calibri"/>
              </a:rPr>
              <a:t>in</a:t>
            </a:r>
            <a:r>
              <a:rPr sz="1400" spc="-5" dirty="0">
                <a:latin typeface="Calibri"/>
                <a:cs typeface="Calibri"/>
              </a:rPr>
              <a:t> </a:t>
            </a:r>
            <a:r>
              <a:rPr sz="1400" dirty="0">
                <a:latin typeface="Calibri"/>
                <a:cs typeface="Calibri"/>
              </a:rPr>
              <a:t>the</a:t>
            </a:r>
            <a:r>
              <a:rPr sz="1400" spc="-25" dirty="0">
                <a:latin typeface="Calibri"/>
                <a:cs typeface="Calibri"/>
              </a:rPr>
              <a:t> </a:t>
            </a:r>
            <a:r>
              <a:rPr sz="1400" dirty="0">
                <a:latin typeface="Calibri"/>
                <a:cs typeface="Calibri"/>
              </a:rPr>
              <a:t>liquidity</a:t>
            </a:r>
            <a:r>
              <a:rPr sz="1400" spc="-10" dirty="0">
                <a:latin typeface="Calibri"/>
                <a:cs typeface="Calibri"/>
              </a:rPr>
              <a:t> </a:t>
            </a:r>
            <a:r>
              <a:rPr sz="1400" dirty="0">
                <a:latin typeface="Calibri"/>
                <a:cs typeface="Calibri"/>
              </a:rPr>
              <a:t>pool</a:t>
            </a:r>
            <a:r>
              <a:rPr sz="1400" spc="-20" dirty="0">
                <a:latin typeface="Calibri"/>
                <a:cs typeface="Calibri"/>
              </a:rPr>
              <a:t> </a:t>
            </a:r>
            <a:r>
              <a:rPr sz="1400" dirty="0">
                <a:latin typeface="Calibri"/>
                <a:cs typeface="Calibri"/>
              </a:rPr>
              <a:t>based</a:t>
            </a:r>
            <a:r>
              <a:rPr sz="1400" spc="-20" dirty="0">
                <a:latin typeface="Calibri"/>
                <a:cs typeface="Calibri"/>
              </a:rPr>
              <a:t> </a:t>
            </a:r>
            <a:r>
              <a:rPr sz="1400" dirty="0">
                <a:latin typeface="Calibri"/>
                <a:cs typeface="Calibri"/>
              </a:rPr>
              <a:t>on</a:t>
            </a:r>
            <a:r>
              <a:rPr sz="1400" spc="-15" dirty="0">
                <a:latin typeface="Calibri"/>
                <a:cs typeface="Calibri"/>
              </a:rPr>
              <a:t> </a:t>
            </a:r>
            <a:r>
              <a:rPr sz="1400" dirty="0">
                <a:latin typeface="Calibri"/>
                <a:cs typeface="Calibri"/>
              </a:rPr>
              <a:t>your</a:t>
            </a:r>
            <a:r>
              <a:rPr sz="1400" spc="-25" dirty="0">
                <a:latin typeface="Calibri"/>
                <a:cs typeface="Calibri"/>
              </a:rPr>
              <a:t> </a:t>
            </a:r>
            <a:r>
              <a:rPr sz="1400" dirty="0">
                <a:latin typeface="Calibri"/>
                <a:cs typeface="Calibri"/>
              </a:rPr>
              <a:t>share</a:t>
            </a:r>
            <a:r>
              <a:rPr sz="1400" spc="-10" dirty="0">
                <a:latin typeface="Calibri"/>
                <a:cs typeface="Calibri"/>
              </a:rPr>
              <a:t> </a:t>
            </a:r>
            <a:r>
              <a:rPr sz="1400" dirty="0">
                <a:latin typeface="Calibri"/>
                <a:cs typeface="Calibri"/>
              </a:rPr>
              <a:t>of</a:t>
            </a:r>
            <a:r>
              <a:rPr sz="1400" spc="-20" dirty="0">
                <a:latin typeface="Calibri"/>
                <a:cs typeface="Calibri"/>
              </a:rPr>
              <a:t> </a:t>
            </a:r>
            <a:r>
              <a:rPr sz="1400" dirty="0">
                <a:latin typeface="Calibri"/>
                <a:cs typeface="Calibri"/>
              </a:rPr>
              <a:t>the</a:t>
            </a:r>
            <a:r>
              <a:rPr sz="1400" spc="-15" dirty="0">
                <a:latin typeface="Calibri"/>
                <a:cs typeface="Calibri"/>
              </a:rPr>
              <a:t> </a:t>
            </a:r>
            <a:r>
              <a:rPr sz="1400" spc="-10" dirty="0">
                <a:latin typeface="Calibri"/>
                <a:cs typeface="Calibri"/>
              </a:rPr>
              <a:t>pool.</a:t>
            </a:r>
            <a:endParaRPr sz="1400" dirty="0">
              <a:latin typeface="Calibri"/>
              <a:cs typeface="Calibri"/>
            </a:endParaRPr>
          </a:p>
          <a:p>
            <a:pPr>
              <a:spcBef>
                <a:spcPts val="35"/>
              </a:spcBef>
            </a:pPr>
            <a:endParaRPr sz="1400" dirty="0">
              <a:latin typeface="Calibri"/>
              <a:cs typeface="Calibri"/>
            </a:endParaRPr>
          </a:p>
          <a:p>
            <a:pPr marL="12700" marR="167640">
              <a:lnSpc>
                <a:spcPct val="108800"/>
              </a:lnSpc>
            </a:pPr>
            <a:r>
              <a:rPr sz="1400" b="1" dirty="0">
                <a:solidFill>
                  <a:srgbClr val="FF0000"/>
                </a:solidFill>
                <a:latin typeface="Calibri"/>
                <a:cs typeface="Calibri"/>
              </a:rPr>
              <a:t>Deposit</a:t>
            </a:r>
            <a:r>
              <a:rPr sz="1400" b="1" spc="-30" dirty="0">
                <a:solidFill>
                  <a:srgbClr val="FF0000"/>
                </a:solidFill>
                <a:latin typeface="Calibri"/>
                <a:cs typeface="Calibri"/>
              </a:rPr>
              <a:t> </a:t>
            </a:r>
            <a:r>
              <a:rPr sz="1400" b="1" dirty="0">
                <a:solidFill>
                  <a:srgbClr val="FF0000"/>
                </a:solidFill>
                <a:latin typeface="Calibri"/>
                <a:cs typeface="Calibri"/>
              </a:rPr>
              <a:t>increased</a:t>
            </a:r>
            <a:r>
              <a:rPr sz="1400" b="1" spc="-25" dirty="0">
                <a:solidFill>
                  <a:srgbClr val="FF0000"/>
                </a:solidFill>
                <a:latin typeface="Calibri"/>
                <a:cs typeface="Calibri"/>
              </a:rPr>
              <a:t> </a:t>
            </a:r>
            <a:r>
              <a:rPr sz="1400" b="1" dirty="0">
                <a:solidFill>
                  <a:srgbClr val="FF0000"/>
                </a:solidFill>
                <a:latin typeface="Calibri"/>
                <a:cs typeface="Calibri"/>
              </a:rPr>
              <a:t>Liquid</a:t>
            </a:r>
            <a:r>
              <a:rPr sz="1400" b="1" spc="-30" dirty="0">
                <a:solidFill>
                  <a:srgbClr val="FF0000"/>
                </a:solidFill>
                <a:latin typeface="Calibri"/>
                <a:cs typeface="Calibri"/>
              </a:rPr>
              <a:t> </a:t>
            </a:r>
            <a:r>
              <a:rPr sz="1400" b="1" dirty="0">
                <a:solidFill>
                  <a:srgbClr val="FF0000"/>
                </a:solidFill>
                <a:latin typeface="Calibri"/>
                <a:cs typeface="Calibri"/>
              </a:rPr>
              <a:t>tokens</a:t>
            </a:r>
            <a:r>
              <a:rPr sz="1400" b="1" spc="-20" dirty="0">
                <a:solidFill>
                  <a:srgbClr val="FF0000"/>
                </a:solidFill>
                <a:latin typeface="Calibri"/>
                <a:cs typeface="Calibri"/>
              </a:rPr>
              <a:t> </a:t>
            </a:r>
            <a:r>
              <a:rPr sz="1400" b="1" dirty="0">
                <a:solidFill>
                  <a:srgbClr val="FF0000"/>
                </a:solidFill>
                <a:latin typeface="Calibri"/>
                <a:cs typeface="Calibri"/>
              </a:rPr>
              <a:t>obtained</a:t>
            </a:r>
            <a:r>
              <a:rPr sz="1400" b="1" spc="-25" dirty="0">
                <a:solidFill>
                  <a:srgbClr val="FF0000"/>
                </a:solidFill>
                <a:latin typeface="Calibri"/>
                <a:cs typeface="Calibri"/>
              </a:rPr>
              <a:t> </a:t>
            </a:r>
            <a:r>
              <a:rPr sz="1400" b="1" dirty="0">
                <a:solidFill>
                  <a:srgbClr val="FF0000"/>
                </a:solidFill>
                <a:latin typeface="Calibri"/>
                <a:cs typeface="Calibri"/>
              </a:rPr>
              <a:t>from</a:t>
            </a:r>
            <a:r>
              <a:rPr sz="1400" b="1" spc="-20" dirty="0">
                <a:solidFill>
                  <a:srgbClr val="FF0000"/>
                </a:solidFill>
                <a:latin typeface="Calibri"/>
                <a:cs typeface="Calibri"/>
              </a:rPr>
              <a:t> </a:t>
            </a:r>
            <a:r>
              <a:rPr sz="1400" b="1" dirty="0">
                <a:solidFill>
                  <a:srgbClr val="00AFEF"/>
                </a:solidFill>
                <a:latin typeface="Calibri"/>
                <a:cs typeface="Calibri"/>
              </a:rPr>
              <a:t>LPing</a:t>
            </a:r>
            <a:r>
              <a:rPr sz="1400" b="1" spc="-25" dirty="0">
                <a:solidFill>
                  <a:srgbClr val="00AFEF"/>
                </a:solidFill>
                <a:latin typeface="Calibri"/>
                <a:cs typeface="Calibri"/>
              </a:rPr>
              <a:t> </a:t>
            </a:r>
            <a:r>
              <a:rPr sz="1400" b="1" dirty="0">
                <a:solidFill>
                  <a:srgbClr val="FF0000"/>
                </a:solidFill>
                <a:latin typeface="Calibri"/>
                <a:cs typeface="Calibri"/>
              </a:rPr>
              <a:t>algorithm</a:t>
            </a:r>
            <a:r>
              <a:rPr sz="1400" b="1" spc="-20" dirty="0">
                <a:solidFill>
                  <a:srgbClr val="FF0000"/>
                </a:solidFill>
                <a:latin typeface="Calibri"/>
                <a:cs typeface="Calibri"/>
              </a:rPr>
              <a:t> </a:t>
            </a:r>
            <a:r>
              <a:rPr sz="1400" b="1" dirty="0">
                <a:solidFill>
                  <a:srgbClr val="FF0000"/>
                </a:solidFill>
                <a:latin typeface="Calibri"/>
                <a:cs typeface="Calibri"/>
              </a:rPr>
              <a:t>in</a:t>
            </a:r>
            <a:r>
              <a:rPr sz="1400" b="1" spc="-20" dirty="0">
                <a:solidFill>
                  <a:srgbClr val="FF0000"/>
                </a:solidFill>
                <a:latin typeface="Calibri"/>
                <a:cs typeface="Calibri"/>
              </a:rPr>
              <a:t> </a:t>
            </a:r>
            <a:r>
              <a:rPr sz="1400" b="1" dirty="0">
                <a:solidFill>
                  <a:srgbClr val="FF0000"/>
                </a:solidFill>
                <a:latin typeface="Calibri"/>
                <a:cs typeface="Calibri"/>
              </a:rPr>
              <a:t>DAPP</a:t>
            </a:r>
            <a:r>
              <a:rPr sz="1400" b="1" spc="-25" dirty="0">
                <a:solidFill>
                  <a:srgbClr val="FF0000"/>
                </a:solidFill>
                <a:latin typeface="Calibri"/>
                <a:cs typeface="Calibri"/>
              </a:rPr>
              <a:t> </a:t>
            </a:r>
            <a:r>
              <a:rPr sz="1400" b="1" dirty="0">
                <a:solidFill>
                  <a:srgbClr val="FF0000"/>
                </a:solidFill>
                <a:latin typeface="Calibri"/>
                <a:cs typeface="Calibri"/>
              </a:rPr>
              <a:t>contract</a:t>
            </a:r>
            <a:r>
              <a:rPr sz="1400" b="1" spc="-35" dirty="0">
                <a:solidFill>
                  <a:srgbClr val="FF0000"/>
                </a:solidFill>
                <a:latin typeface="Calibri"/>
                <a:cs typeface="Calibri"/>
              </a:rPr>
              <a:t> </a:t>
            </a:r>
            <a:r>
              <a:rPr sz="1400" b="1" dirty="0">
                <a:solidFill>
                  <a:srgbClr val="FF0000"/>
                </a:solidFill>
                <a:latin typeface="Calibri"/>
                <a:cs typeface="Calibri"/>
              </a:rPr>
              <a:t>liquidity</a:t>
            </a:r>
            <a:r>
              <a:rPr sz="1400" b="1" spc="-20" dirty="0">
                <a:solidFill>
                  <a:srgbClr val="FF0000"/>
                </a:solidFill>
                <a:latin typeface="Calibri"/>
                <a:cs typeface="Calibri"/>
              </a:rPr>
              <a:t> </a:t>
            </a:r>
            <a:r>
              <a:rPr sz="1400" b="1" dirty="0">
                <a:solidFill>
                  <a:srgbClr val="FF0000"/>
                </a:solidFill>
                <a:latin typeface="Calibri"/>
                <a:cs typeface="Calibri"/>
              </a:rPr>
              <a:t>funds</a:t>
            </a:r>
            <a:r>
              <a:rPr sz="1400" b="1" spc="-25" dirty="0">
                <a:solidFill>
                  <a:srgbClr val="FF0000"/>
                </a:solidFill>
                <a:latin typeface="Calibri"/>
                <a:cs typeface="Calibri"/>
              </a:rPr>
              <a:t> </a:t>
            </a:r>
            <a:r>
              <a:rPr sz="1400" b="1" dirty="0">
                <a:solidFill>
                  <a:srgbClr val="FF0000"/>
                </a:solidFill>
                <a:latin typeface="Calibri"/>
                <a:cs typeface="Calibri"/>
              </a:rPr>
              <a:t>address</a:t>
            </a:r>
            <a:r>
              <a:rPr sz="1400" b="1" spc="-20" dirty="0">
                <a:solidFill>
                  <a:srgbClr val="FF0000"/>
                </a:solidFill>
                <a:latin typeface="Calibri"/>
                <a:cs typeface="Calibri"/>
              </a:rPr>
              <a:t> </a:t>
            </a:r>
            <a:r>
              <a:rPr sz="1400" b="1" dirty="0">
                <a:solidFill>
                  <a:srgbClr val="0070C0"/>
                </a:solidFill>
                <a:latin typeface="Calibri"/>
                <a:cs typeface="Calibri"/>
              </a:rPr>
              <a:t>(deployed</a:t>
            </a:r>
            <a:r>
              <a:rPr sz="1400" b="1" spc="-25" dirty="0">
                <a:solidFill>
                  <a:srgbClr val="0070C0"/>
                </a:solidFill>
                <a:latin typeface="Calibri"/>
                <a:cs typeface="Calibri"/>
              </a:rPr>
              <a:t> </a:t>
            </a:r>
            <a:r>
              <a:rPr sz="1400" b="1" dirty="0">
                <a:solidFill>
                  <a:srgbClr val="0070C0"/>
                </a:solidFill>
                <a:latin typeface="Calibri"/>
                <a:cs typeface="Calibri"/>
              </a:rPr>
              <a:t>on</a:t>
            </a:r>
            <a:r>
              <a:rPr sz="1400" b="1" spc="-25" dirty="0">
                <a:solidFill>
                  <a:srgbClr val="0070C0"/>
                </a:solidFill>
                <a:latin typeface="Calibri"/>
                <a:cs typeface="Calibri"/>
              </a:rPr>
              <a:t> </a:t>
            </a:r>
            <a:r>
              <a:rPr sz="1400" b="1" dirty="0">
                <a:solidFill>
                  <a:srgbClr val="0070C0"/>
                </a:solidFill>
                <a:latin typeface="Calibri"/>
                <a:cs typeface="Calibri"/>
              </a:rPr>
              <a:t>Archway)</a:t>
            </a:r>
            <a:r>
              <a:rPr sz="1400" b="1" spc="-15" dirty="0">
                <a:solidFill>
                  <a:srgbClr val="0070C0"/>
                </a:solidFill>
                <a:latin typeface="Calibri"/>
                <a:cs typeface="Calibri"/>
              </a:rPr>
              <a:t> </a:t>
            </a:r>
            <a:r>
              <a:rPr sz="1400" b="1" spc="-25" dirty="0">
                <a:solidFill>
                  <a:srgbClr val="0070C0"/>
                </a:solidFill>
                <a:latin typeface="Calibri"/>
                <a:cs typeface="Calibri"/>
              </a:rPr>
              <a:t>for</a:t>
            </a:r>
            <a:r>
              <a:rPr sz="1400" b="1" spc="500" dirty="0">
                <a:solidFill>
                  <a:srgbClr val="0070C0"/>
                </a:solidFill>
                <a:latin typeface="Calibri"/>
                <a:cs typeface="Calibri"/>
              </a:rPr>
              <a:t> </a:t>
            </a:r>
            <a:r>
              <a:rPr sz="1400" b="1" dirty="0">
                <a:solidFill>
                  <a:srgbClr val="0070C0"/>
                </a:solidFill>
                <a:latin typeface="Calibri"/>
                <a:cs typeface="Calibri"/>
              </a:rPr>
              <a:t>redemption</a:t>
            </a:r>
            <a:r>
              <a:rPr sz="1400" b="1" spc="-25" dirty="0">
                <a:solidFill>
                  <a:srgbClr val="0070C0"/>
                </a:solidFill>
                <a:latin typeface="Calibri"/>
                <a:cs typeface="Calibri"/>
              </a:rPr>
              <a:t> </a:t>
            </a:r>
            <a:r>
              <a:rPr sz="1400" b="1" dirty="0">
                <a:solidFill>
                  <a:srgbClr val="0070C0"/>
                </a:solidFill>
                <a:latin typeface="Calibri"/>
                <a:cs typeface="Calibri"/>
              </a:rPr>
              <a:t>at</a:t>
            </a:r>
            <a:r>
              <a:rPr sz="1400" b="1" spc="-45" dirty="0">
                <a:solidFill>
                  <a:srgbClr val="0070C0"/>
                </a:solidFill>
                <a:latin typeface="Calibri"/>
                <a:cs typeface="Calibri"/>
              </a:rPr>
              <a:t> </a:t>
            </a:r>
            <a:r>
              <a:rPr sz="1400" b="1" dirty="0">
                <a:solidFill>
                  <a:srgbClr val="0070C0"/>
                </a:solidFill>
                <a:latin typeface="Calibri"/>
                <a:cs typeface="Calibri"/>
              </a:rPr>
              <a:t>maximum</a:t>
            </a:r>
            <a:r>
              <a:rPr sz="1400" b="1" spc="-20" dirty="0">
                <a:solidFill>
                  <a:srgbClr val="0070C0"/>
                </a:solidFill>
                <a:latin typeface="Calibri"/>
                <a:cs typeface="Calibri"/>
              </a:rPr>
              <a:t> </a:t>
            </a:r>
            <a:r>
              <a:rPr sz="1400" b="1" dirty="0">
                <a:solidFill>
                  <a:srgbClr val="0070C0"/>
                </a:solidFill>
                <a:latin typeface="Calibri"/>
                <a:cs typeface="Calibri"/>
              </a:rPr>
              <a:t>redemption</a:t>
            </a:r>
            <a:r>
              <a:rPr sz="1400" b="1" spc="-20" dirty="0">
                <a:solidFill>
                  <a:srgbClr val="0070C0"/>
                </a:solidFill>
                <a:latin typeface="Calibri"/>
                <a:cs typeface="Calibri"/>
              </a:rPr>
              <a:t> rate</a:t>
            </a:r>
            <a:r>
              <a:rPr sz="1400" b="1" spc="-20" dirty="0">
                <a:solidFill>
                  <a:srgbClr val="00FF00"/>
                </a:solidFill>
                <a:latin typeface="Calibri"/>
                <a:cs typeface="Calibri"/>
              </a:rPr>
              <a:t>.</a:t>
            </a:r>
            <a:endParaRPr sz="1400" dirty="0">
              <a:latin typeface="Calibri"/>
              <a:cs typeface="Calibri"/>
            </a:endParaRPr>
          </a:p>
        </p:txBody>
      </p:sp>
      <p:sp>
        <p:nvSpPr>
          <p:cNvPr id="3" name="object 3"/>
          <p:cNvSpPr txBox="1"/>
          <p:nvPr/>
        </p:nvSpPr>
        <p:spPr>
          <a:xfrm>
            <a:off x="1199244" y="9523164"/>
            <a:ext cx="11127672" cy="752129"/>
          </a:xfrm>
          <a:prstGeom prst="rect">
            <a:avLst/>
          </a:prstGeom>
        </p:spPr>
        <p:txBody>
          <a:bodyPr vert="horz" wrap="square" lIns="0" tIns="13335" rIns="0" bIns="0" rtlCol="0">
            <a:spAutoFit/>
          </a:bodyPr>
          <a:lstStyle/>
          <a:p>
            <a:pPr marL="12700">
              <a:spcBef>
                <a:spcPts val="105"/>
              </a:spcBef>
            </a:pPr>
            <a:r>
              <a:rPr sz="1600" b="1" dirty="0">
                <a:solidFill>
                  <a:srgbClr val="FF0000"/>
                </a:solidFill>
                <a:latin typeface="Calibri"/>
                <a:cs typeface="Calibri"/>
              </a:rPr>
              <a:t>c)</a:t>
            </a:r>
            <a:r>
              <a:rPr sz="1600" dirty="0">
                <a:latin typeface="Calibri"/>
                <a:cs typeface="Calibri"/>
              </a:rPr>
              <a:t>Dapp</a:t>
            </a:r>
            <a:r>
              <a:rPr sz="1600" spc="-25" dirty="0">
                <a:latin typeface="Calibri"/>
                <a:cs typeface="Calibri"/>
              </a:rPr>
              <a:t> </a:t>
            </a:r>
            <a:r>
              <a:rPr sz="1600" dirty="0">
                <a:latin typeface="Calibri"/>
                <a:cs typeface="Calibri"/>
              </a:rPr>
              <a:t>users</a:t>
            </a:r>
            <a:r>
              <a:rPr sz="1600" spc="-20" dirty="0">
                <a:latin typeface="Calibri"/>
                <a:cs typeface="Calibri"/>
              </a:rPr>
              <a:t> </a:t>
            </a:r>
            <a:r>
              <a:rPr sz="1600" dirty="0">
                <a:latin typeface="Calibri"/>
                <a:cs typeface="Calibri"/>
              </a:rPr>
              <a:t>can</a:t>
            </a:r>
            <a:r>
              <a:rPr sz="1600" spc="-25" dirty="0">
                <a:latin typeface="Calibri"/>
                <a:cs typeface="Calibri"/>
              </a:rPr>
              <a:t> </a:t>
            </a:r>
            <a:r>
              <a:rPr sz="1600" dirty="0">
                <a:latin typeface="Calibri"/>
                <a:cs typeface="Calibri"/>
              </a:rPr>
              <a:t>also</a:t>
            </a:r>
            <a:r>
              <a:rPr sz="1600" spc="-15" dirty="0">
                <a:latin typeface="Calibri"/>
                <a:cs typeface="Calibri"/>
              </a:rPr>
              <a:t> </a:t>
            </a:r>
            <a:r>
              <a:rPr sz="1600" dirty="0">
                <a:latin typeface="Calibri"/>
                <a:cs typeface="Calibri"/>
              </a:rPr>
              <a:t>liquid</a:t>
            </a:r>
            <a:r>
              <a:rPr sz="1600" spc="-20" dirty="0">
                <a:latin typeface="Calibri"/>
                <a:cs typeface="Calibri"/>
              </a:rPr>
              <a:t> </a:t>
            </a:r>
            <a:r>
              <a:rPr sz="1600" spc="-10" dirty="0">
                <a:latin typeface="Calibri"/>
                <a:cs typeface="Calibri"/>
              </a:rPr>
              <a:t>stake.</a:t>
            </a:r>
            <a:endParaRPr sz="1600" dirty="0">
              <a:latin typeface="Calibri"/>
              <a:cs typeface="Calibri"/>
            </a:endParaRPr>
          </a:p>
          <a:p>
            <a:pPr>
              <a:spcBef>
                <a:spcPts val="30"/>
              </a:spcBef>
            </a:pPr>
            <a:endParaRPr sz="1600" dirty="0">
              <a:latin typeface="Calibri"/>
              <a:cs typeface="Calibri"/>
            </a:endParaRPr>
          </a:p>
          <a:p>
            <a:pPr marL="12700"/>
            <a:r>
              <a:rPr sz="1600" dirty="0">
                <a:latin typeface="Calibri"/>
                <a:cs typeface="Calibri"/>
              </a:rPr>
              <a:t>Suppose</a:t>
            </a:r>
            <a:r>
              <a:rPr sz="1600" spc="-45" dirty="0">
                <a:latin typeface="Calibri"/>
                <a:cs typeface="Calibri"/>
              </a:rPr>
              <a:t> </a:t>
            </a:r>
            <a:r>
              <a:rPr sz="1600" dirty="0">
                <a:latin typeface="Calibri"/>
                <a:cs typeface="Calibri"/>
              </a:rPr>
              <a:t>gaming</a:t>
            </a:r>
            <a:r>
              <a:rPr sz="1600" spc="-15" dirty="0">
                <a:latin typeface="Calibri"/>
                <a:cs typeface="Calibri"/>
              </a:rPr>
              <a:t> </a:t>
            </a:r>
            <a:r>
              <a:rPr sz="1600" dirty="0">
                <a:latin typeface="Calibri"/>
                <a:cs typeface="Calibri"/>
              </a:rPr>
              <a:t>Dapps</a:t>
            </a:r>
            <a:r>
              <a:rPr sz="1600" spc="-30" dirty="0">
                <a:latin typeface="Calibri"/>
                <a:cs typeface="Calibri"/>
              </a:rPr>
              <a:t> </a:t>
            </a:r>
            <a:r>
              <a:rPr sz="1600" dirty="0">
                <a:latin typeface="Calibri"/>
                <a:cs typeface="Calibri"/>
              </a:rPr>
              <a:t>written</a:t>
            </a:r>
            <a:r>
              <a:rPr sz="1600" spc="-25" dirty="0">
                <a:latin typeface="Calibri"/>
                <a:cs typeface="Calibri"/>
              </a:rPr>
              <a:t> </a:t>
            </a:r>
            <a:r>
              <a:rPr sz="1600" dirty="0">
                <a:latin typeface="Calibri"/>
                <a:cs typeface="Calibri"/>
              </a:rPr>
              <a:t>in</a:t>
            </a:r>
            <a:r>
              <a:rPr sz="1600" spc="-25" dirty="0">
                <a:latin typeface="Calibri"/>
                <a:cs typeface="Calibri"/>
              </a:rPr>
              <a:t> </a:t>
            </a:r>
            <a:r>
              <a:rPr sz="1600" dirty="0">
                <a:latin typeface="Calibri"/>
                <a:cs typeface="Calibri"/>
              </a:rPr>
              <a:t>cosmwasm</a:t>
            </a:r>
            <a:r>
              <a:rPr sz="1600" spc="-20" dirty="0">
                <a:latin typeface="Calibri"/>
                <a:cs typeface="Calibri"/>
              </a:rPr>
              <a:t> </a:t>
            </a:r>
            <a:r>
              <a:rPr sz="1600" dirty="0">
                <a:latin typeface="Calibri"/>
                <a:cs typeface="Calibri"/>
              </a:rPr>
              <a:t>deployed</a:t>
            </a:r>
            <a:r>
              <a:rPr sz="1600" spc="-25" dirty="0">
                <a:latin typeface="Calibri"/>
                <a:cs typeface="Calibri"/>
              </a:rPr>
              <a:t> </a:t>
            </a:r>
            <a:r>
              <a:rPr sz="1600" dirty="0">
                <a:latin typeface="Calibri"/>
                <a:cs typeface="Calibri"/>
              </a:rPr>
              <a:t>on</a:t>
            </a:r>
            <a:r>
              <a:rPr sz="1600" spc="-30" dirty="0">
                <a:latin typeface="Calibri"/>
                <a:cs typeface="Calibri"/>
              </a:rPr>
              <a:t> </a:t>
            </a:r>
            <a:r>
              <a:rPr sz="1600" dirty="0">
                <a:latin typeface="Calibri"/>
                <a:cs typeface="Calibri"/>
              </a:rPr>
              <a:t>Archway.</a:t>
            </a:r>
            <a:r>
              <a:rPr sz="1600" spc="-20" dirty="0">
                <a:latin typeface="Calibri"/>
                <a:cs typeface="Calibri"/>
              </a:rPr>
              <a:t> </a:t>
            </a:r>
            <a:r>
              <a:rPr sz="1600" dirty="0">
                <a:latin typeface="Calibri"/>
                <a:cs typeface="Calibri"/>
              </a:rPr>
              <a:t>Gamers</a:t>
            </a:r>
            <a:r>
              <a:rPr sz="1600" spc="-25" dirty="0">
                <a:latin typeface="Calibri"/>
                <a:cs typeface="Calibri"/>
              </a:rPr>
              <a:t> </a:t>
            </a:r>
            <a:r>
              <a:rPr sz="1600" dirty="0">
                <a:latin typeface="Calibri"/>
                <a:cs typeface="Calibri"/>
              </a:rPr>
              <a:t>can</a:t>
            </a:r>
            <a:r>
              <a:rPr sz="1600" spc="-30" dirty="0">
                <a:latin typeface="Calibri"/>
                <a:cs typeface="Calibri"/>
              </a:rPr>
              <a:t> </a:t>
            </a:r>
            <a:r>
              <a:rPr sz="1600" dirty="0">
                <a:latin typeface="Calibri"/>
                <a:cs typeface="Calibri"/>
              </a:rPr>
              <a:t>participate</a:t>
            </a:r>
            <a:r>
              <a:rPr sz="1600" spc="-15" dirty="0">
                <a:latin typeface="Calibri"/>
                <a:cs typeface="Calibri"/>
              </a:rPr>
              <a:t> </a:t>
            </a:r>
            <a:r>
              <a:rPr sz="1600" dirty="0">
                <a:latin typeface="Calibri"/>
                <a:cs typeface="Calibri"/>
              </a:rPr>
              <a:t>in</a:t>
            </a:r>
            <a:r>
              <a:rPr sz="1600" spc="-30" dirty="0">
                <a:latin typeface="Calibri"/>
                <a:cs typeface="Calibri"/>
              </a:rPr>
              <a:t> </a:t>
            </a:r>
            <a:r>
              <a:rPr sz="1600" dirty="0">
                <a:latin typeface="Calibri"/>
                <a:cs typeface="Calibri"/>
              </a:rPr>
              <a:t>liquid</a:t>
            </a:r>
            <a:r>
              <a:rPr sz="1600" spc="-25" dirty="0">
                <a:latin typeface="Calibri"/>
                <a:cs typeface="Calibri"/>
              </a:rPr>
              <a:t> </a:t>
            </a:r>
            <a:r>
              <a:rPr sz="1600" dirty="0">
                <a:latin typeface="Calibri"/>
                <a:cs typeface="Calibri"/>
              </a:rPr>
              <a:t>staking</a:t>
            </a:r>
            <a:r>
              <a:rPr sz="1600" spc="-25" dirty="0">
                <a:latin typeface="Calibri"/>
                <a:cs typeface="Calibri"/>
              </a:rPr>
              <a:t> </a:t>
            </a:r>
            <a:r>
              <a:rPr sz="1600" dirty="0">
                <a:latin typeface="Calibri"/>
                <a:cs typeface="Calibri"/>
              </a:rPr>
              <a:t>directly</a:t>
            </a:r>
            <a:r>
              <a:rPr sz="1600" spc="-15" dirty="0">
                <a:latin typeface="Calibri"/>
                <a:cs typeface="Calibri"/>
              </a:rPr>
              <a:t> </a:t>
            </a:r>
            <a:r>
              <a:rPr sz="1600" dirty="0">
                <a:latin typeface="Calibri"/>
                <a:cs typeface="Calibri"/>
              </a:rPr>
              <a:t>through</a:t>
            </a:r>
            <a:r>
              <a:rPr sz="1600" spc="-25" dirty="0">
                <a:latin typeface="Calibri"/>
                <a:cs typeface="Calibri"/>
              </a:rPr>
              <a:t> </a:t>
            </a:r>
            <a:r>
              <a:rPr sz="1600" spc="-10" dirty="0">
                <a:latin typeface="Calibri"/>
                <a:cs typeface="Calibri"/>
              </a:rPr>
              <a:t>Dapp</a:t>
            </a:r>
            <a:r>
              <a:rPr sz="800" spc="-10" dirty="0">
                <a:latin typeface="Calibri"/>
                <a:cs typeface="Calibri"/>
              </a:rPr>
              <a:t>.</a:t>
            </a:r>
            <a:endParaRPr sz="800" dirty="0">
              <a:latin typeface="Calibri"/>
              <a:cs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CFADFC-6125-C3A0-54FA-6B9CD5E7ED93}"/>
              </a:ext>
            </a:extLst>
          </p:cNvPr>
          <p:cNvSpPr txBox="1"/>
          <p:nvPr/>
        </p:nvSpPr>
        <p:spPr>
          <a:xfrm>
            <a:off x="4176564" y="2817128"/>
            <a:ext cx="9937104" cy="7848302"/>
          </a:xfrm>
          <a:prstGeom prst="rect">
            <a:avLst/>
          </a:prstGeom>
          <a:noFill/>
        </p:spPr>
        <p:txBody>
          <a:bodyPr wrap="square">
            <a:spAutoFit/>
          </a:bodyPr>
          <a:lstStyle/>
          <a:p>
            <a:r>
              <a:rPr lang="en-US" b="1" dirty="0">
                <a:solidFill>
                  <a:srgbClr val="0070C0"/>
                </a:solidFill>
              </a:rPr>
              <a:t>Staking occurs every 6 hours and it goes through 3 epochs:</a:t>
            </a:r>
          </a:p>
          <a:p>
            <a:endParaRPr lang="en-US" b="1" dirty="0">
              <a:solidFill>
                <a:srgbClr val="0070C0"/>
              </a:solidFill>
            </a:endParaRPr>
          </a:p>
          <a:p>
            <a:r>
              <a:rPr lang="en-US" b="1" dirty="0">
                <a:solidFill>
                  <a:srgbClr val="FF0000"/>
                </a:solidFill>
              </a:rPr>
              <a:t>epoch n: New deposit record  which tracks all deposits in a given epoch for a given host zone is created with 0 tokens</a:t>
            </a:r>
            <a:r>
              <a:rPr lang="en-US" b="1" dirty="0">
                <a:solidFill>
                  <a:srgbClr val="FFC000"/>
                </a:solidFill>
              </a:rPr>
              <a:t>. </a:t>
            </a:r>
            <a:r>
              <a:rPr lang="en-US" b="1" dirty="0">
                <a:solidFill>
                  <a:srgbClr val="0070C0"/>
                </a:solidFill>
              </a:rPr>
              <a:t>Archway does </a:t>
            </a:r>
            <a:r>
              <a:rPr lang="en-US" b="1" dirty="0">
                <a:solidFill>
                  <a:srgbClr val="FF0000"/>
                </a:solidFill>
              </a:rPr>
              <a:t>liquid staking corresponding to cumulative Archway reward amount </a:t>
            </a:r>
            <a:r>
              <a:rPr lang="en-US" b="1" dirty="0">
                <a:solidFill>
                  <a:srgbClr val="0070C0"/>
                </a:solidFill>
              </a:rPr>
              <a:t>of Dapp. LiquidStake is called then and </a:t>
            </a:r>
            <a:r>
              <a:rPr lang="en-US" b="1" dirty="0">
                <a:solidFill>
                  <a:srgbClr val="FF0000"/>
                </a:solidFill>
              </a:rPr>
              <a:t>LiquidTokens are minted</a:t>
            </a:r>
            <a:r>
              <a:rPr lang="en-US" b="1" dirty="0">
                <a:solidFill>
                  <a:srgbClr val="0070C0"/>
                </a:solidFill>
              </a:rPr>
              <a:t>, but the actual staking of the user’s tokens is addressed in epoch n+2.</a:t>
            </a:r>
          </a:p>
          <a:p>
            <a:r>
              <a:rPr lang="en-US" b="1" dirty="0">
                <a:solidFill>
                  <a:srgbClr val="0070C0"/>
                </a:solidFill>
              </a:rPr>
              <a:t>epoch n+1: All tokens on Deposit Record from epoch n </a:t>
            </a:r>
            <a:r>
              <a:rPr lang="en-US" b="1" dirty="0">
                <a:solidFill>
                  <a:srgbClr val="FF0000"/>
                </a:solidFill>
              </a:rPr>
              <a:t>are IBC transferred from provider’s module account to Delegation ICA</a:t>
            </a:r>
            <a:r>
              <a:rPr lang="en-US" b="1" dirty="0">
                <a:solidFill>
                  <a:srgbClr val="0070C0"/>
                </a:solidFill>
              </a:rPr>
              <a:t>. Whenever a change to delegation happens all of the rewards are withdrawn (to Withdraw ICA). </a:t>
            </a:r>
          </a:p>
          <a:p>
            <a:r>
              <a:rPr lang="en-US" b="1" dirty="0">
                <a:solidFill>
                  <a:srgbClr val="0070C0"/>
                </a:solidFill>
              </a:rPr>
              <a:t>epoch n+2: Tokens on the deposit </a:t>
            </a:r>
            <a:r>
              <a:rPr lang="en-US" b="1" dirty="0">
                <a:solidFill>
                  <a:srgbClr val="FF0000"/>
                </a:solidFill>
              </a:rPr>
              <a:t>record follow split delegation and are staked (by weight) across all validators and bonding process starts.</a:t>
            </a:r>
          </a:p>
          <a:p>
            <a:endParaRPr lang="en-US" b="1" dirty="0">
              <a:solidFill>
                <a:srgbClr val="0070C0"/>
              </a:solidFill>
            </a:endParaRPr>
          </a:p>
          <a:p>
            <a:r>
              <a:rPr lang="en-US" b="1" dirty="0">
                <a:solidFill>
                  <a:srgbClr val="0070C0"/>
                </a:solidFill>
              </a:rPr>
              <a:t>Moves the Deposit record (DR) marked TRANSFER_QUEUE from previous epochs. Under the hub, it con structs IBC MsgTransfer with 30min timeout. TransferCallback is also created which is been called OnAcknowledgementPacket or OnTimeoutPacket. In the case of nil ack or ack_error DR’s status is set back to TRANSFER_QUEUE otherwise progresses for delegation with DELEGATION_QUEUE status.</a:t>
            </a:r>
          </a:p>
          <a:p>
            <a:endParaRPr lang="en-US" b="1" dirty="0">
              <a:solidFill>
                <a:srgbClr val="0070C0"/>
              </a:solidFill>
            </a:endParaRPr>
          </a:p>
          <a:p>
            <a:r>
              <a:rPr lang="en-US" b="1" dirty="0">
                <a:solidFill>
                  <a:srgbClr val="FF0000"/>
                </a:solidFill>
              </a:rPr>
              <a:t>Delegates Deposit record with status DELEGATION_QUEUE</a:t>
            </a:r>
            <a:r>
              <a:rPr lang="en-US" b="1" dirty="0">
                <a:solidFill>
                  <a:srgbClr val="0070C0"/>
                </a:solidFill>
              </a:rPr>
              <a:t>. It creates a set of </a:t>
            </a:r>
            <a:r>
              <a:rPr lang="en-US" b="1" dirty="0" err="1">
                <a:solidFill>
                  <a:srgbClr val="0070C0"/>
                </a:solidFill>
              </a:rPr>
              <a:t>MsgDelegate</a:t>
            </a:r>
            <a:r>
              <a:rPr lang="en-US" b="1" dirty="0">
                <a:solidFill>
                  <a:srgbClr val="0070C0"/>
                </a:solidFill>
              </a:rPr>
              <a:t> </a:t>
            </a:r>
            <a:r>
              <a:rPr lang="en-US" b="1" dirty="0" err="1">
                <a:solidFill>
                  <a:srgbClr val="0070C0"/>
                </a:solidFill>
              </a:rPr>
              <a:t>msgs</a:t>
            </a:r>
            <a:r>
              <a:rPr lang="en-US" b="1" dirty="0">
                <a:solidFill>
                  <a:srgbClr val="0070C0"/>
                </a:solidFill>
              </a:rPr>
              <a:t> (delegation to every validator from that host zone whose relative amount is positive). Each validator gets </a:t>
            </a:r>
            <a:r>
              <a:rPr lang="en-US" b="1" dirty="0" err="1">
                <a:solidFill>
                  <a:srgbClr val="0070C0"/>
                </a:solidFill>
              </a:rPr>
              <a:t>splitAmount</a:t>
            </a:r>
            <a:r>
              <a:rPr lang="en-US" b="1" dirty="0">
                <a:solidFill>
                  <a:srgbClr val="0070C0"/>
                </a:solidFill>
              </a:rPr>
              <a:t>=</a:t>
            </a:r>
            <a:r>
              <a:rPr lang="en-US" b="1" dirty="0" err="1">
                <a:solidFill>
                  <a:srgbClr val="0070C0"/>
                </a:solidFill>
              </a:rPr>
              <a:t>valWeight</a:t>
            </a:r>
            <a:r>
              <a:rPr lang="en-US" b="1" dirty="0">
                <a:solidFill>
                  <a:srgbClr val="0070C0"/>
                </a:solidFill>
              </a:rPr>
              <a:t>*</a:t>
            </a:r>
            <a:r>
              <a:rPr lang="en-US" b="1" dirty="0" err="1">
                <a:solidFill>
                  <a:srgbClr val="0070C0"/>
                </a:solidFill>
              </a:rPr>
              <a:t>depRecordAmount</a:t>
            </a:r>
            <a:r>
              <a:rPr lang="en-US" b="1" dirty="0">
                <a:solidFill>
                  <a:srgbClr val="0070C0"/>
                </a:solidFill>
              </a:rPr>
              <a:t> / </a:t>
            </a:r>
            <a:r>
              <a:rPr lang="en-US" b="1" dirty="0" err="1">
                <a:solidFill>
                  <a:srgbClr val="0070C0"/>
                </a:solidFill>
              </a:rPr>
              <a:t>totalValWeight</a:t>
            </a:r>
            <a:r>
              <a:rPr lang="en-US" b="1" dirty="0">
                <a:solidFill>
                  <a:srgbClr val="0070C0"/>
                </a:solidFill>
              </a:rPr>
              <a:t>. Also, </a:t>
            </a:r>
            <a:r>
              <a:rPr lang="en-US" b="1" dirty="0" err="1">
                <a:solidFill>
                  <a:srgbClr val="0070C0"/>
                </a:solidFill>
              </a:rPr>
              <a:t>DelegateCallback</a:t>
            </a:r>
            <a:r>
              <a:rPr lang="en-US" b="1" dirty="0">
                <a:solidFill>
                  <a:srgbClr val="0070C0"/>
                </a:solidFill>
              </a:rPr>
              <a:t> is defined. In the case of the </a:t>
            </a:r>
            <a:r>
              <a:rPr lang="en-US" b="1" dirty="0">
                <a:solidFill>
                  <a:srgbClr val="FF0000"/>
                </a:solidFill>
              </a:rPr>
              <a:t>correct </a:t>
            </a:r>
            <a:r>
              <a:rPr lang="en-US" b="1" dirty="0" err="1">
                <a:solidFill>
                  <a:srgbClr val="FF0000"/>
                </a:solidFill>
              </a:rPr>
              <a:t>ibc</a:t>
            </a:r>
            <a:r>
              <a:rPr lang="en-US" b="1" dirty="0">
                <a:solidFill>
                  <a:srgbClr val="FF0000"/>
                </a:solidFill>
              </a:rPr>
              <a:t> path, the zone’s staked balance is increased by a delegated amount to each validator whose </a:t>
            </a:r>
            <a:r>
              <a:rPr lang="en-US" b="1" dirty="0" err="1">
                <a:solidFill>
                  <a:srgbClr val="FF0000"/>
                </a:solidFill>
              </a:rPr>
              <a:t>delegationAmt</a:t>
            </a:r>
            <a:r>
              <a:rPr lang="en-US" b="1" dirty="0">
                <a:solidFill>
                  <a:srgbClr val="FF0000"/>
                </a:solidFill>
              </a:rPr>
              <a:t> is updated </a:t>
            </a:r>
            <a:r>
              <a:rPr lang="en-US" b="1" dirty="0">
                <a:solidFill>
                  <a:srgbClr val="0070C0"/>
                </a:solidFill>
              </a:rPr>
              <a:t>and finally Deposit is removed.</a:t>
            </a:r>
          </a:p>
          <a:p>
            <a:endParaRPr lang="en-US" dirty="0"/>
          </a:p>
          <a:p>
            <a:endParaRPr lang="en-US" dirty="0"/>
          </a:p>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74325420-FCD6-947F-D734-47F6407B4640}"/>
              </a:ext>
            </a:extLst>
          </p:cNvPr>
          <p:cNvSpPr txBox="1"/>
          <p:nvPr/>
        </p:nvSpPr>
        <p:spPr>
          <a:xfrm>
            <a:off x="4176564" y="2034332"/>
            <a:ext cx="4680520" cy="369332"/>
          </a:xfrm>
          <a:prstGeom prst="rect">
            <a:avLst/>
          </a:prstGeom>
          <a:noFill/>
        </p:spPr>
        <p:txBody>
          <a:bodyPr wrap="square" rtlCol="0">
            <a:spAutoFit/>
          </a:bodyPr>
          <a:lstStyle/>
          <a:p>
            <a:r>
              <a:rPr lang="en-IN" b="1" dirty="0">
                <a:solidFill>
                  <a:srgbClr val="FF00FF"/>
                </a:solidFill>
              </a:rPr>
              <a:t>Liquid Staking Algorithm</a:t>
            </a:r>
          </a:p>
        </p:txBody>
      </p:sp>
    </p:spTree>
    <p:extLst>
      <p:ext uri="{BB962C8B-B14F-4D97-AF65-F5344CB8AC3E}">
        <p14:creationId xmlns:p14="http://schemas.microsoft.com/office/powerpoint/2010/main" val="2669296979"/>
      </p:ext>
    </p:extLst>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535BA8-BD11-F1C1-314F-6D8C265FF84B}"/>
              </a:ext>
            </a:extLst>
          </p:cNvPr>
          <p:cNvSpPr txBox="1"/>
          <p:nvPr/>
        </p:nvSpPr>
        <p:spPr>
          <a:xfrm>
            <a:off x="4536604" y="1818308"/>
            <a:ext cx="9289032" cy="7571303"/>
          </a:xfrm>
          <a:prstGeom prst="rect">
            <a:avLst/>
          </a:prstGeom>
          <a:noFill/>
        </p:spPr>
        <p:txBody>
          <a:bodyPr wrap="square" rtlCol="0">
            <a:spAutoFit/>
          </a:bodyPr>
          <a:lstStyle/>
          <a:p>
            <a:r>
              <a:rPr lang="en-US" b="1" dirty="0" err="1">
                <a:solidFill>
                  <a:srgbClr val="7030A0"/>
                </a:solidFill>
              </a:rPr>
              <a:t>Restake</a:t>
            </a:r>
            <a:r>
              <a:rPr lang="en-US" b="1" dirty="0">
                <a:solidFill>
                  <a:srgbClr val="7030A0"/>
                </a:solidFill>
              </a:rPr>
              <a:t> Algorithm </a:t>
            </a:r>
          </a:p>
          <a:p>
            <a:endParaRPr lang="en-US" dirty="0"/>
          </a:p>
          <a:p>
            <a:endParaRPr lang="en-US" dirty="0"/>
          </a:p>
          <a:p>
            <a:r>
              <a:rPr lang="en-US" dirty="0" err="1">
                <a:solidFill>
                  <a:srgbClr val="FF0000"/>
                </a:solidFill>
              </a:rPr>
              <a:t>Restake</a:t>
            </a:r>
            <a:r>
              <a:rPr lang="en-US" dirty="0">
                <a:solidFill>
                  <a:srgbClr val="FF0000"/>
                </a:solidFill>
              </a:rPr>
              <a:t> executes automatically and the </a:t>
            </a:r>
            <a:r>
              <a:rPr lang="en-US" b="1" dirty="0">
                <a:solidFill>
                  <a:srgbClr val="00B0F0"/>
                </a:solidFill>
              </a:rPr>
              <a:t>rewards are auto-compounded on every epoch </a:t>
            </a:r>
            <a:r>
              <a:rPr lang="en-US" dirty="0">
                <a:solidFill>
                  <a:srgbClr val="FF0000"/>
                </a:solidFill>
              </a:rPr>
              <a:t>(6h). 90% of the rewards are being sent to </a:t>
            </a:r>
            <a:r>
              <a:rPr lang="en-US" b="1" dirty="0">
                <a:solidFill>
                  <a:srgbClr val="00B0F0"/>
                </a:solidFill>
              </a:rPr>
              <a:t>Delegation ICA (</a:t>
            </a:r>
            <a:r>
              <a:rPr lang="en-US" b="1" dirty="0" err="1">
                <a:solidFill>
                  <a:srgbClr val="00B0F0"/>
                </a:solidFill>
              </a:rPr>
              <a:t>restake</a:t>
            </a:r>
            <a:r>
              <a:rPr lang="en-US" b="1" dirty="0">
                <a:solidFill>
                  <a:srgbClr val="00B0F0"/>
                </a:solidFill>
              </a:rPr>
              <a:t>) and 10% to the Fee ICA </a:t>
            </a:r>
            <a:r>
              <a:rPr lang="en-US" b="1" dirty="0">
                <a:solidFill>
                  <a:srgbClr val="0070C0"/>
                </a:solidFill>
              </a:rPr>
              <a:t>(Interchain Account</a:t>
            </a:r>
            <a:r>
              <a:rPr lang="en-US" b="1" dirty="0">
                <a:solidFill>
                  <a:srgbClr val="002060"/>
                </a:solidFill>
              </a:rPr>
              <a:t>)</a:t>
            </a:r>
            <a:r>
              <a:rPr lang="en-US" b="1" dirty="0">
                <a:solidFill>
                  <a:srgbClr val="00B0F0"/>
                </a:solidFill>
              </a:rPr>
              <a:t>(the account where liquidity provider charges the fees)</a:t>
            </a:r>
          </a:p>
          <a:p>
            <a:endParaRPr lang="en-US" b="1" dirty="0">
              <a:solidFill>
                <a:srgbClr val="00B0F0"/>
              </a:solidFill>
            </a:endParaRPr>
          </a:p>
          <a:p>
            <a:r>
              <a:rPr lang="en-US" dirty="0">
                <a:solidFill>
                  <a:srgbClr val="FF0000"/>
                </a:solidFill>
              </a:rPr>
              <a:t>epoch n: Queries </a:t>
            </a:r>
            <a:r>
              <a:rPr lang="en-US" b="1" dirty="0">
                <a:solidFill>
                  <a:srgbClr val="0070C0"/>
                </a:solidFill>
              </a:rPr>
              <a:t>Interchain Query (ICQ) to check balances of Withdraw ICA (where staking rewards are accumulated) </a:t>
            </a:r>
            <a:r>
              <a:rPr lang="en-US" dirty="0">
                <a:solidFill>
                  <a:srgbClr val="FF0000"/>
                </a:solidFill>
              </a:rPr>
              <a:t>and creates a new record for those tokens.</a:t>
            </a:r>
          </a:p>
          <a:p>
            <a:r>
              <a:rPr lang="en-US" dirty="0">
                <a:solidFill>
                  <a:srgbClr val="FF0000"/>
                </a:solidFill>
              </a:rPr>
              <a:t>epoch n+1: Transfers </a:t>
            </a:r>
            <a:r>
              <a:rPr lang="en-US" b="1" dirty="0">
                <a:solidFill>
                  <a:srgbClr val="00B0F0"/>
                </a:solidFill>
              </a:rPr>
              <a:t>tokens to Delegation ICA from the Withdraw ICA</a:t>
            </a:r>
          </a:p>
          <a:p>
            <a:r>
              <a:rPr lang="en-US" dirty="0">
                <a:solidFill>
                  <a:srgbClr val="FF0000"/>
                </a:solidFill>
              </a:rPr>
              <a:t>epoch n+2: Stakes the tokens.</a:t>
            </a:r>
          </a:p>
          <a:p>
            <a:endParaRPr lang="en-US" dirty="0">
              <a:solidFill>
                <a:srgbClr val="FF0000"/>
              </a:solidFill>
            </a:endParaRPr>
          </a:p>
          <a:p>
            <a:endParaRPr lang="en-US" b="1" dirty="0">
              <a:solidFill>
                <a:srgbClr val="00B0F0"/>
              </a:solidFill>
            </a:endParaRPr>
          </a:p>
          <a:p>
            <a:r>
              <a:rPr lang="en-US" b="1" dirty="0">
                <a:solidFill>
                  <a:srgbClr val="00B0F0"/>
                </a:solidFill>
              </a:rPr>
              <a:t>Rewards are automatically sent to the Withdrawal ICA.</a:t>
            </a:r>
          </a:p>
          <a:p>
            <a:endParaRPr lang="en-US" dirty="0">
              <a:solidFill>
                <a:srgbClr val="FF0000"/>
              </a:solidFill>
            </a:endParaRPr>
          </a:p>
          <a:p>
            <a:r>
              <a:rPr lang="en-US" dirty="0" err="1">
                <a:solidFill>
                  <a:srgbClr val="FF0000"/>
                </a:solidFill>
              </a:rPr>
              <a:t>WithdrawalBalanceCallback</a:t>
            </a:r>
            <a:r>
              <a:rPr lang="en-US" dirty="0">
                <a:solidFill>
                  <a:srgbClr val="FF0000"/>
                </a:solidFill>
              </a:rPr>
              <a:t> executes ICA </a:t>
            </a:r>
            <a:r>
              <a:rPr lang="en-US" dirty="0" err="1">
                <a:solidFill>
                  <a:srgbClr val="FF0000"/>
                </a:solidFill>
              </a:rPr>
              <a:t>SendTx</a:t>
            </a:r>
            <a:r>
              <a:rPr lang="en-US" dirty="0">
                <a:solidFill>
                  <a:srgbClr val="FF0000"/>
                </a:solidFill>
              </a:rPr>
              <a:t> with </a:t>
            </a:r>
            <a:r>
              <a:rPr lang="en-US" dirty="0" err="1">
                <a:solidFill>
                  <a:srgbClr val="FF0000"/>
                </a:solidFill>
              </a:rPr>
              <a:t>MsgSend</a:t>
            </a:r>
            <a:r>
              <a:rPr lang="en-US" dirty="0">
                <a:solidFill>
                  <a:srgbClr val="FF0000"/>
                </a:solidFill>
              </a:rPr>
              <a:t> to Delegation ICA (90% reward) and Fee ICA (10% reward). It also adds </a:t>
            </a:r>
            <a:r>
              <a:rPr lang="en-US" dirty="0" err="1">
                <a:solidFill>
                  <a:srgbClr val="FF0000"/>
                </a:solidFill>
              </a:rPr>
              <a:t>ReStakeCallback</a:t>
            </a:r>
            <a:r>
              <a:rPr lang="en-US" dirty="0">
                <a:solidFill>
                  <a:srgbClr val="FF0000"/>
                </a:solidFill>
              </a:rPr>
              <a:t> which triggers as previous ones, and in the correct path, it creates </a:t>
            </a:r>
            <a:r>
              <a:rPr lang="en-US" b="1" dirty="0">
                <a:solidFill>
                  <a:srgbClr val="0070C0"/>
                </a:solidFill>
              </a:rPr>
              <a:t>a new Deposit record with DELEGATION_QUEUE status (using WITHDRAWAL_ICA (contains cumulative staking rewards) source this time, not Archway source)</a:t>
            </a:r>
            <a:r>
              <a:rPr lang="en-US" dirty="0">
                <a:solidFill>
                  <a:srgbClr val="FF0000"/>
                </a:solidFill>
              </a:rPr>
              <a:t> while the buggy path is ignored.</a:t>
            </a:r>
          </a:p>
          <a:p>
            <a:endParaRPr lang="en-US" dirty="0">
              <a:solidFill>
                <a:srgbClr val="FF0000"/>
              </a:solidFill>
            </a:endParaRPr>
          </a:p>
          <a:p>
            <a:endParaRPr lang="en-US" dirty="0"/>
          </a:p>
          <a:p>
            <a:endParaRPr lang="en-US" dirty="0"/>
          </a:p>
          <a:p>
            <a:endParaRPr lang="en-US" dirty="0"/>
          </a:p>
          <a:p>
            <a:endParaRPr lang="en-US" dirty="0"/>
          </a:p>
          <a:p>
            <a:endParaRPr lang="en-US" dirty="0"/>
          </a:p>
          <a:p>
            <a:endParaRPr lang="en-US" dirty="0"/>
          </a:p>
        </p:txBody>
      </p:sp>
      <p:sp>
        <p:nvSpPr>
          <p:cNvPr id="3" name="object 4">
            <a:hlinkClick r:id="rId2"/>
            <a:extLst>
              <a:ext uri="{FF2B5EF4-FFF2-40B4-BE49-F238E27FC236}">
                <a16:creationId xmlns:a16="http://schemas.microsoft.com/office/drawing/2014/main" id="{C9E2A747-B4A8-631F-47A6-FEB2C1FAC1ED}"/>
              </a:ext>
            </a:extLst>
          </p:cNvPr>
          <p:cNvSpPr/>
          <p:nvPr/>
        </p:nvSpPr>
        <p:spPr>
          <a:xfrm>
            <a:off x="13393588" y="2970436"/>
            <a:ext cx="6096000" cy="4186455"/>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4211996501"/>
      </p:ext>
    </p:extLst>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CEFF44-D910-55C2-E2F7-46FB98F340C2}"/>
              </a:ext>
            </a:extLst>
          </p:cNvPr>
          <p:cNvSpPr txBox="1"/>
          <p:nvPr/>
        </p:nvSpPr>
        <p:spPr>
          <a:xfrm>
            <a:off x="7128892" y="4515703"/>
            <a:ext cx="8640960" cy="830997"/>
          </a:xfrm>
          <a:prstGeom prst="rect">
            <a:avLst/>
          </a:prstGeom>
          <a:noFill/>
        </p:spPr>
        <p:txBody>
          <a:bodyPr wrap="square" rtlCol="0">
            <a:spAutoFit/>
          </a:bodyPr>
          <a:lstStyle/>
          <a:p>
            <a:r>
              <a:rPr lang="en-IN" sz="4800" b="1" dirty="0">
                <a:solidFill>
                  <a:srgbClr val="FF0000"/>
                </a:solidFill>
              </a:rPr>
              <a:t>Thank you</a:t>
            </a:r>
          </a:p>
        </p:txBody>
      </p:sp>
    </p:spTree>
    <p:extLst>
      <p:ext uri="{BB962C8B-B14F-4D97-AF65-F5344CB8AC3E}">
        <p14:creationId xmlns:p14="http://schemas.microsoft.com/office/powerpoint/2010/main" val="4107956349"/>
      </p:ext>
    </p:extLst>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726447" y="7872221"/>
            <a:ext cx="4643755" cy="135935"/>
          </a:xfrm>
          <a:prstGeom prst="rect">
            <a:avLst/>
          </a:prstGeom>
        </p:spPr>
        <p:txBody>
          <a:bodyPr vert="horz" wrap="square" lIns="0" tIns="12700" rIns="0" bIns="0" rtlCol="0">
            <a:spAutoFit/>
          </a:bodyPr>
          <a:lstStyle/>
          <a:p>
            <a:pPr marL="12700">
              <a:spcBef>
                <a:spcPts val="100"/>
              </a:spcBef>
            </a:pPr>
            <a:r>
              <a:rPr sz="800" spc="-10" dirty="0">
                <a:latin typeface="Calibri"/>
                <a:cs typeface="Calibri"/>
              </a:rPr>
              <a:t>)</a:t>
            </a:r>
            <a:endParaRPr sz="800" dirty="0">
              <a:latin typeface="Calibri"/>
              <a:cs typeface="Calibri"/>
            </a:endParaRPr>
          </a:p>
        </p:txBody>
      </p:sp>
      <p:sp>
        <p:nvSpPr>
          <p:cNvPr id="8" name="object 8"/>
          <p:cNvSpPr txBox="1"/>
          <p:nvPr/>
        </p:nvSpPr>
        <p:spPr>
          <a:xfrm>
            <a:off x="6682251" y="6939153"/>
            <a:ext cx="57785" cy="136576"/>
          </a:xfrm>
          <a:prstGeom prst="rect">
            <a:avLst/>
          </a:prstGeom>
        </p:spPr>
        <p:txBody>
          <a:bodyPr vert="horz" wrap="square" lIns="0" tIns="13335" rIns="0" bIns="0" rtlCol="0">
            <a:spAutoFit/>
          </a:bodyPr>
          <a:lstStyle/>
          <a:p>
            <a:pPr marL="12700">
              <a:spcBef>
                <a:spcPts val="105"/>
              </a:spcBef>
            </a:pPr>
            <a:r>
              <a:rPr sz="800" dirty="0">
                <a:solidFill>
                  <a:srgbClr val="EC7C30"/>
                </a:solidFill>
                <a:latin typeface="Calibri"/>
                <a:cs typeface="Calibri"/>
              </a:rPr>
              <a:t>}</a:t>
            </a:r>
            <a:endParaRPr sz="800">
              <a:latin typeface="Calibri"/>
              <a:cs typeface="Calibri"/>
            </a:endParaRPr>
          </a:p>
        </p:txBody>
      </p:sp>
      <p:sp>
        <p:nvSpPr>
          <p:cNvPr id="11" name="TextBox 10">
            <a:extLst>
              <a:ext uri="{FF2B5EF4-FFF2-40B4-BE49-F238E27FC236}">
                <a16:creationId xmlns:a16="http://schemas.microsoft.com/office/drawing/2014/main" id="{DE9605EA-CCBB-23AF-66EC-7B221565CD3D}"/>
              </a:ext>
            </a:extLst>
          </p:cNvPr>
          <p:cNvSpPr txBox="1"/>
          <p:nvPr/>
        </p:nvSpPr>
        <p:spPr>
          <a:xfrm>
            <a:off x="3528492" y="1962324"/>
            <a:ext cx="12745416" cy="369332"/>
          </a:xfrm>
          <a:prstGeom prst="rect">
            <a:avLst/>
          </a:prstGeom>
          <a:noFill/>
        </p:spPr>
        <p:txBody>
          <a:bodyPr wrap="square" rtlCol="0">
            <a:spAutoFit/>
          </a:bodyPr>
          <a:lstStyle/>
          <a:p>
            <a:pPr marL="285750" indent="-285750">
              <a:buFont typeface="Arial" panose="020B0604020202020204" pitchFamily="34" charset="0"/>
              <a:buChar char="•"/>
            </a:pPr>
            <a:endParaRPr lang="en-IN" dirty="0"/>
          </a:p>
        </p:txBody>
      </p:sp>
      <p:sp>
        <p:nvSpPr>
          <p:cNvPr id="13" name="TextBox 12">
            <a:extLst>
              <a:ext uri="{FF2B5EF4-FFF2-40B4-BE49-F238E27FC236}">
                <a16:creationId xmlns:a16="http://schemas.microsoft.com/office/drawing/2014/main" id="{ECA001FD-1B4D-936F-DFD9-DD34A55080CC}"/>
              </a:ext>
            </a:extLst>
          </p:cNvPr>
          <p:cNvSpPr txBox="1"/>
          <p:nvPr/>
        </p:nvSpPr>
        <p:spPr>
          <a:xfrm>
            <a:off x="1800300" y="2682404"/>
            <a:ext cx="13537504" cy="4616648"/>
          </a:xfrm>
          <a:prstGeom prst="rect">
            <a:avLst/>
          </a:prstGeom>
          <a:noFill/>
        </p:spPr>
        <p:txBody>
          <a:bodyPr wrap="square">
            <a:spAutoFit/>
          </a:bodyPr>
          <a:lstStyle/>
          <a:p>
            <a:r>
              <a:rPr lang="en-US" sz="2400" b="1" dirty="0">
                <a:solidFill>
                  <a:srgbClr val="FF0000"/>
                </a:solidFill>
              </a:rPr>
              <a:t>Advantage of epoch architecture</a:t>
            </a:r>
          </a:p>
          <a:p>
            <a:endParaRPr lang="en-US" dirty="0"/>
          </a:p>
          <a:p>
            <a:endParaRPr lang="en-US" dirty="0"/>
          </a:p>
          <a:p>
            <a:r>
              <a:rPr lang="en-US" dirty="0">
                <a:solidFill>
                  <a:srgbClr val="C00000"/>
                </a:solidFill>
              </a:rPr>
              <a:t>1)</a:t>
            </a:r>
            <a:r>
              <a:rPr lang="en-US" b="1" dirty="0" err="1">
                <a:solidFill>
                  <a:srgbClr val="C00000"/>
                </a:solidFill>
              </a:rPr>
              <a:t>enableliquidstaking</a:t>
            </a:r>
            <a:r>
              <a:rPr lang="en-US" b="1" dirty="0">
                <a:solidFill>
                  <a:srgbClr val="C00000"/>
                </a:solidFill>
              </a:rPr>
              <a:t> - to Enable liquid staking for contract/</a:t>
            </a:r>
            <a:r>
              <a:rPr lang="en-US" b="1" dirty="0" err="1">
                <a:solidFill>
                  <a:srgbClr val="C00000"/>
                </a:solidFill>
              </a:rPr>
              <a:t>DApp</a:t>
            </a:r>
            <a:r>
              <a:rPr lang="en-US" b="1" dirty="0">
                <a:solidFill>
                  <a:srgbClr val="C00000"/>
                </a:solidFill>
              </a:rPr>
              <a:t> </a:t>
            </a:r>
          </a:p>
          <a:p>
            <a:endParaRPr lang="en-US" dirty="0">
              <a:solidFill>
                <a:srgbClr val="00B0F0"/>
              </a:solidFill>
            </a:endParaRPr>
          </a:p>
          <a:p>
            <a:r>
              <a:rPr lang="en-US" dirty="0">
                <a:solidFill>
                  <a:srgbClr val="00B0F0"/>
                </a:solidFill>
              </a:rPr>
              <a:t>2)</a:t>
            </a:r>
            <a:r>
              <a:rPr lang="en-US" b="1" dirty="0" err="1">
                <a:solidFill>
                  <a:srgbClr val="00B0F0"/>
                </a:solidFill>
              </a:rPr>
              <a:t>rewards_withdrawal</a:t>
            </a:r>
            <a:r>
              <a:rPr lang="en-US" b="1" dirty="0">
                <a:solidFill>
                  <a:srgbClr val="00B0F0"/>
                </a:solidFill>
              </a:rPr>
              <a:t> - Contracts/Dapp  will automatically be able to withdraw rewards from pool in periodic way</a:t>
            </a:r>
          </a:p>
          <a:p>
            <a:endParaRPr lang="en-US" dirty="0">
              <a:solidFill>
                <a:srgbClr val="00FF00"/>
              </a:solidFill>
            </a:endParaRPr>
          </a:p>
          <a:p>
            <a:r>
              <a:rPr lang="en-US" dirty="0">
                <a:solidFill>
                  <a:srgbClr val="0070C0"/>
                </a:solidFill>
              </a:rPr>
              <a:t>3)</a:t>
            </a:r>
            <a:r>
              <a:rPr lang="en-US" b="1" dirty="0" err="1">
                <a:solidFill>
                  <a:srgbClr val="0070C0"/>
                </a:solidFill>
              </a:rPr>
              <a:t>minimumrewardstoliquidstake</a:t>
            </a:r>
            <a:r>
              <a:rPr lang="en-US" b="1" dirty="0">
                <a:solidFill>
                  <a:srgbClr val="0070C0"/>
                </a:solidFill>
              </a:rPr>
              <a:t> - </a:t>
            </a:r>
            <a:r>
              <a:rPr lang="en-US" b="1" dirty="0" err="1">
                <a:solidFill>
                  <a:srgbClr val="0070C0"/>
                </a:solidFill>
              </a:rPr>
              <a:t>Dapps</a:t>
            </a:r>
            <a:r>
              <a:rPr lang="en-US" b="1" dirty="0">
                <a:solidFill>
                  <a:srgbClr val="0070C0"/>
                </a:solidFill>
              </a:rPr>
              <a:t> or contracts will be able to accumulate rewards and stake threshold reward amount periodically</a:t>
            </a:r>
          </a:p>
          <a:p>
            <a:endParaRPr lang="en-US" dirty="0"/>
          </a:p>
          <a:p>
            <a:r>
              <a:rPr lang="en-US" dirty="0">
                <a:solidFill>
                  <a:srgbClr val="7030A0"/>
                </a:solidFill>
              </a:rPr>
              <a:t>4)</a:t>
            </a:r>
            <a:r>
              <a:rPr lang="en-US" b="1" dirty="0">
                <a:solidFill>
                  <a:srgbClr val="7030A0"/>
                </a:solidFill>
              </a:rPr>
              <a:t>Archway will be able to centrally liquid stake rewards of all Contracts/</a:t>
            </a:r>
            <a:r>
              <a:rPr lang="en-US" b="1" dirty="0" err="1">
                <a:solidFill>
                  <a:srgbClr val="7030A0"/>
                </a:solidFill>
              </a:rPr>
              <a:t>Dapps</a:t>
            </a:r>
            <a:r>
              <a:rPr lang="en-US" b="1" dirty="0">
                <a:solidFill>
                  <a:srgbClr val="7030A0"/>
                </a:solidFill>
              </a:rPr>
              <a:t> saving lot of gas fees</a:t>
            </a:r>
            <a:r>
              <a:rPr lang="en-US" dirty="0">
                <a:solidFill>
                  <a:srgbClr val="7030A0"/>
                </a:solidFill>
              </a:rPr>
              <a:t>.</a:t>
            </a:r>
          </a:p>
          <a:p>
            <a:endParaRPr lang="en-US" dirty="0">
              <a:solidFill>
                <a:srgbClr val="0070C0"/>
              </a:solidFill>
            </a:endParaRPr>
          </a:p>
          <a:p>
            <a:r>
              <a:rPr lang="en-US" dirty="0">
                <a:solidFill>
                  <a:srgbClr val="0070C0"/>
                </a:solidFill>
              </a:rPr>
              <a:t>5</a:t>
            </a:r>
            <a:r>
              <a:rPr lang="en-US" b="1" dirty="0">
                <a:solidFill>
                  <a:srgbClr val="0070C0"/>
                </a:solidFill>
              </a:rPr>
              <a:t>)</a:t>
            </a:r>
            <a:r>
              <a:rPr lang="en-US" b="1" dirty="0" err="1">
                <a:solidFill>
                  <a:srgbClr val="0070C0"/>
                </a:solidFill>
              </a:rPr>
              <a:t>Dapps</a:t>
            </a:r>
            <a:r>
              <a:rPr lang="en-US" b="1" dirty="0">
                <a:solidFill>
                  <a:srgbClr val="0070C0"/>
                </a:solidFill>
              </a:rPr>
              <a:t> will be able to </a:t>
            </a:r>
            <a:r>
              <a:rPr lang="en-US" b="1" dirty="0" err="1">
                <a:solidFill>
                  <a:srgbClr val="0070C0"/>
                </a:solidFill>
              </a:rPr>
              <a:t>autocompound</a:t>
            </a:r>
            <a:r>
              <a:rPr lang="en-US" b="1" dirty="0">
                <a:solidFill>
                  <a:srgbClr val="0070C0"/>
                </a:solidFill>
              </a:rPr>
              <a:t> their liquid stake via liquidity providers.</a:t>
            </a:r>
          </a:p>
          <a:p>
            <a:endParaRPr lang="en-US" dirty="0"/>
          </a:p>
          <a:p>
            <a:r>
              <a:rPr lang="en-US" dirty="0">
                <a:solidFill>
                  <a:srgbClr val="FF9900"/>
                </a:solidFill>
              </a:rPr>
              <a:t>6)</a:t>
            </a:r>
            <a:r>
              <a:rPr lang="en-US" b="1" dirty="0" err="1">
                <a:solidFill>
                  <a:srgbClr val="FF9900"/>
                </a:solidFill>
              </a:rPr>
              <a:t>Dapps</a:t>
            </a:r>
            <a:r>
              <a:rPr lang="en-US" b="1" dirty="0">
                <a:solidFill>
                  <a:srgbClr val="FF9900"/>
                </a:solidFill>
              </a:rPr>
              <a:t> will be able to increase their liquidity via lending or </a:t>
            </a:r>
            <a:r>
              <a:rPr lang="en-US" b="1" dirty="0" err="1">
                <a:solidFill>
                  <a:srgbClr val="FF9900"/>
                </a:solidFill>
              </a:rPr>
              <a:t>LPing</a:t>
            </a:r>
            <a:r>
              <a:rPr lang="en-US" b="1" dirty="0">
                <a:solidFill>
                  <a:srgbClr val="FF9900"/>
                </a:solidFill>
              </a:rPr>
              <a:t>.</a:t>
            </a:r>
          </a:p>
          <a:p>
            <a:endParaRPr lang="en-US" dirty="0"/>
          </a:p>
          <a:p>
            <a:r>
              <a:rPr lang="en-US" dirty="0">
                <a:solidFill>
                  <a:srgbClr val="FF99FF"/>
                </a:solidFill>
              </a:rPr>
              <a:t>7)</a:t>
            </a:r>
            <a:r>
              <a:rPr lang="en-US" b="1" dirty="0" err="1">
                <a:solidFill>
                  <a:srgbClr val="FF99FF"/>
                </a:solidFill>
              </a:rPr>
              <a:t>Dapps</a:t>
            </a:r>
            <a:r>
              <a:rPr lang="en-US" b="1" dirty="0">
                <a:solidFill>
                  <a:srgbClr val="FF99FF"/>
                </a:solidFill>
              </a:rPr>
              <a:t>/contracts will be able to redeem their liquid tokens at maximum redemption rate periodically</a:t>
            </a:r>
            <a:r>
              <a:rPr lang="en-US" dirty="0">
                <a:solidFill>
                  <a:srgbClr val="FF99FF"/>
                </a:solidFill>
              </a:rPr>
              <a:t>.</a:t>
            </a:r>
          </a:p>
        </p:txBody>
      </p:sp>
    </p:spTree>
    <p:extLst>
      <p:ext uri="{BB962C8B-B14F-4D97-AF65-F5344CB8AC3E}">
        <p14:creationId xmlns:p14="http://schemas.microsoft.com/office/powerpoint/2010/main" val="3444243897"/>
      </p:ext>
    </p:extLst>
  </p:cSld>
  <p:clrMapOvr>
    <a:masterClrMapping/>
  </p:clrMapOvr>
  <mc:AlternateContent xmlns:mc="http://schemas.openxmlformats.org/markup-compatibility/2006" xmlns:p14="http://schemas.microsoft.com/office/powerpoint/2010/main">
    <mc:Choice Requires="p14">
      <p:transition spd="slow" p14:dur="200000" advClick="0" advTm="18000"/>
    </mc:Choice>
    <mc:Fallback xmlns="">
      <p:transition spd="slow" advClick="0" advTm="1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13">
                                            <p:txEl>
                                              <p:pRg st="0" end="0"/>
                                            </p:txEl>
                                          </p:spTgt>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mph" presetSubtype="0" fill="hold" nodeType="clickEffect">
                                  <p:stCondLst>
                                    <p:cond delay="0"/>
                                  </p:stCondLst>
                                  <p:childTnLst>
                                    <p:anim calcmode="discrete" valueType="str">
                                      <p:cBhvr override="childStyle">
                                        <p:cTn id="10" dur="2000" fill="hold"/>
                                        <p:tgtEl>
                                          <p:spTgt spid="13">
                                            <p:txEl>
                                              <p:pRg st="3" end="3"/>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animEffect transition="in" filter="fade">
                                      <p:cBhvr>
                                        <p:cTn id="15" dur="1000"/>
                                        <p:tgtEl>
                                          <p:spTgt spid="13">
                                            <p:txEl>
                                              <p:pRg st="5" end="5"/>
                                            </p:txEl>
                                          </p:spTgt>
                                        </p:tgtEl>
                                      </p:cBhvr>
                                    </p:animEffect>
                                    <p:anim calcmode="lin" valueType="num">
                                      <p:cBhvr>
                                        <p:cTn id="16" dur="1000" fill="hold"/>
                                        <p:tgtEl>
                                          <p:spTgt spid="13">
                                            <p:txEl>
                                              <p:pRg st="5" end="5"/>
                                            </p:txEl>
                                          </p:spTgt>
                                        </p:tgtEl>
                                        <p:attrNameLst>
                                          <p:attrName>ppt_x</p:attrName>
                                        </p:attrNameLst>
                                      </p:cBhvr>
                                      <p:tavLst>
                                        <p:tav tm="0">
                                          <p:val>
                                            <p:strVal val="#ppt_x"/>
                                          </p:val>
                                        </p:tav>
                                        <p:tav tm="100000">
                                          <p:val>
                                            <p:strVal val="#ppt_x"/>
                                          </p:val>
                                        </p:tav>
                                      </p:tavLst>
                                    </p:anim>
                                    <p:anim calcmode="lin" valueType="num">
                                      <p:cBhvr>
                                        <p:cTn id="17" dur="1000" fill="hold"/>
                                        <p:tgtEl>
                                          <p:spTgt spid="1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8" presetClass="emph" presetSubtype="0" fill="hold" nodeType="clickEffect">
                                  <p:stCondLst>
                                    <p:cond delay="0"/>
                                  </p:stCondLst>
                                  <p:childTnLst>
                                    <p:animRot by="21600000">
                                      <p:cBhvr>
                                        <p:cTn id="21" dur="2000" fill="hold"/>
                                        <p:tgtEl>
                                          <p:spTgt spid="13">
                                            <p:txEl>
                                              <p:pRg st="7" end="7"/>
                                            </p:txEl>
                                          </p:spTgt>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13">
                                            <p:txEl>
                                              <p:pRg st="9" end="9"/>
                                            </p:txEl>
                                          </p:spTgt>
                                        </p:tgtEl>
                                        <p:attrNameLst>
                                          <p:attrName>style.visibility</p:attrName>
                                        </p:attrNameLst>
                                      </p:cBhvr>
                                      <p:to>
                                        <p:strVal val="visible"/>
                                      </p:to>
                                    </p:set>
                                    <p:animEffect transition="in" filter="wheel(1)">
                                      <p:cBhvr>
                                        <p:cTn id="26" dur="2000"/>
                                        <p:tgtEl>
                                          <p:spTgt spid="13">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9" presetClass="emph" presetSubtype="0" fill="hold" nodeType="clickEffect">
                                  <p:stCondLst>
                                    <p:cond delay="0"/>
                                  </p:stCondLst>
                                  <p:childTnLst>
                                    <p:animClr clrSpc="rgb" dir="cw">
                                      <p:cBhvr override="childStyle">
                                        <p:cTn id="30" dur="500" fill="hold"/>
                                        <p:tgtEl>
                                          <p:spTgt spid="13">
                                            <p:txEl>
                                              <p:pRg st="11" end="11"/>
                                            </p:txEl>
                                          </p:spTgt>
                                        </p:tgtEl>
                                        <p:attrNameLst>
                                          <p:attrName>style.color</p:attrName>
                                        </p:attrNameLst>
                                      </p:cBhvr>
                                      <p:to>
                                        <a:schemeClr val="accent2"/>
                                      </p:to>
                                    </p:animClr>
                                    <p:animClr clrSpc="rgb" dir="cw">
                                      <p:cBhvr>
                                        <p:cTn id="31" dur="500" fill="hold"/>
                                        <p:tgtEl>
                                          <p:spTgt spid="13">
                                            <p:txEl>
                                              <p:pRg st="11" end="11"/>
                                            </p:txEl>
                                          </p:spTgt>
                                        </p:tgtEl>
                                        <p:attrNameLst>
                                          <p:attrName>fillcolor</p:attrName>
                                        </p:attrNameLst>
                                      </p:cBhvr>
                                      <p:to>
                                        <a:schemeClr val="accent2"/>
                                      </p:to>
                                    </p:animClr>
                                    <p:set>
                                      <p:cBhvr>
                                        <p:cTn id="32" dur="500" fill="hold"/>
                                        <p:tgtEl>
                                          <p:spTgt spid="13">
                                            <p:txEl>
                                              <p:pRg st="11" end="11"/>
                                            </p:txEl>
                                          </p:spTgt>
                                        </p:tgtEl>
                                        <p:attrNameLst>
                                          <p:attrName>fill.type</p:attrName>
                                        </p:attrNameLst>
                                      </p:cBhvr>
                                      <p:to>
                                        <p:strVal val="solid"/>
                                      </p:to>
                                    </p:set>
                                    <p:set>
                                      <p:cBhvr>
                                        <p:cTn id="33" dur="500" fill="hold"/>
                                        <p:tgtEl>
                                          <p:spTgt spid="13">
                                            <p:txEl>
                                              <p:pRg st="11" end="11"/>
                                            </p:txEl>
                                          </p:spTgt>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8" presetClass="emph" presetSubtype="0" fill="hold" nodeType="clickEffect">
                                  <p:stCondLst>
                                    <p:cond delay="0"/>
                                  </p:stCondLst>
                                  <p:iterate type="lt">
                                    <p:tmPct val="4000"/>
                                  </p:iterate>
                                  <p:childTnLst>
                                    <p:set>
                                      <p:cBhvr override="childStyle">
                                        <p:cTn id="37" dur="500" fill="hold"/>
                                        <p:tgtEl>
                                          <p:spTgt spid="13">
                                            <p:txEl>
                                              <p:pRg st="13" end="13"/>
                                            </p:txEl>
                                          </p:spTgt>
                                        </p:tgtEl>
                                        <p:attrNameLst>
                                          <p:attrName>style.textDecorationUnderline</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34" presetClass="emph" presetSubtype="0" fill="hold" nodeType="clickEffect">
                                  <p:stCondLst>
                                    <p:cond delay="0"/>
                                  </p:stCondLst>
                                  <p:iterate type="lt">
                                    <p:tmPct val="10000"/>
                                  </p:iterate>
                                  <p:childTnLst>
                                    <p:animMotion origin="layout" path="M 3.27766E-6 -3.27791E-6 L 3.27766E-6 -0.07215 " pathEditMode="relative" rAng="0" ptsTypes="AA">
                                      <p:cBhvr>
                                        <p:cTn id="41" dur="250" accel="50000" decel="50000" autoRev="1" fill="hold">
                                          <p:stCondLst>
                                            <p:cond delay="0"/>
                                          </p:stCondLst>
                                        </p:cTn>
                                        <p:tgtEl>
                                          <p:spTgt spid="13">
                                            <p:txEl>
                                              <p:pRg st="15" end="15"/>
                                            </p:txEl>
                                          </p:spTgt>
                                        </p:tgtEl>
                                        <p:attrNameLst>
                                          <p:attrName>ppt_x</p:attrName>
                                          <p:attrName>ppt_y</p:attrName>
                                        </p:attrNameLst>
                                      </p:cBhvr>
                                      <p:rCtr x="0" y="-3607"/>
                                    </p:animMotion>
                                    <p:animRot by="1500000">
                                      <p:cBhvr>
                                        <p:cTn id="42" dur="125" fill="hold">
                                          <p:stCondLst>
                                            <p:cond delay="0"/>
                                          </p:stCondLst>
                                        </p:cTn>
                                        <p:tgtEl>
                                          <p:spTgt spid="13">
                                            <p:txEl>
                                              <p:pRg st="15" end="15"/>
                                            </p:txEl>
                                          </p:spTgt>
                                        </p:tgtEl>
                                        <p:attrNameLst>
                                          <p:attrName>r</p:attrName>
                                        </p:attrNameLst>
                                      </p:cBhvr>
                                    </p:animRot>
                                    <p:animRot by="-1500000">
                                      <p:cBhvr>
                                        <p:cTn id="43" dur="125" fill="hold">
                                          <p:stCondLst>
                                            <p:cond delay="125"/>
                                          </p:stCondLst>
                                        </p:cTn>
                                        <p:tgtEl>
                                          <p:spTgt spid="13">
                                            <p:txEl>
                                              <p:pRg st="15" end="15"/>
                                            </p:txEl>
                                          </p:spTgt>
                                        </p:tgtEl>
                                        <p:attrNameLst>
                                          <p:attrName>r</p:attrName>
                                        </p:attrNameLst>
                                      </p:cBhvr>
                                    </p:animRot>
                                    <p:animRot by="-1500000">
                                      <p:cBhvr>
                                        <p:cTn id="44" dur="125" fill="hold">
                                          <p:stCondLst>
                                            <p:cond delay="250"/>
                                          </p:stCondLst>
                                        </p:cTn>
                                        <p:tgtEl>
                                          <p:spTgt spid="13">
                                            <p:txEl>
                                              <p:pRg st="15" end="15"/>
                                            </p:txEl>
                                          </p:spTgt>
                                        </p:tgtEl>
                                        <p:attrNameLst>
                                          <p:attrName>r</p:attrName>
                                        </p:attrNameLst>
                                      </p:cBhvr>
                                    </p:animRot>
                                    <p:animRot by="1500000">
                                      <p:cBhvr>
                                        <p:cTn id="45" dur="125" fill="hold">
                                          <p:stCondLst>
                                            <p:cond delay="375"/>
                                          </p:stCondLst>
                                        </p:cTn>
                                        <p:tgtEl>
                                          <p:spTgt spid="13">
                                            <p:txEl>
                                              <p:pRg st="15" end="1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606241" y="7735806"/>
            <a:ext cx="5070372" cy="2420146"/>
          </a:xfrm>
          <a:prstGeom prst="rect">
            <a:avLst/>
          </a:prstGeom>
        </p:spPr>
      </p:pic>
      <p:sp>
        <p:nvSpPr>
          <p:cNvPr id="3" name="object 3"/>
          <p:cNvSpPr txBox="1"/>
          <p:nvPr/>
        </p:nvSpPr>
        <p:spPr>
          <a:xfrm>
            <a:off x="6726447" y="7872221"/>
            <a:ext cx="4643755" cy="1797050"/>
          </a:xfrm>
          <a:prstGeom prst="rect">
            <a:avLst/>
          </a:prstGeom>
        </p:spPr>
        <p:txBody>
          <a:bodyPr vert="horz" wrap="square" lIns="0" tIns="12700" rIns="0" bIns="0" rtlCol="0">
            <a:spAutoFit/>
          </a:bodyPr>
          <a:lstStyle/>
          <a:p>
            <a:pPr marL="12700">
              <a:spcBef>
                <a:spcPts val="100"/>
              </a:spcBef>
            </a:pPr>
            <a:r>
              <a:rPr sz="800" spc="-10" dirty="0">
                <a:latin typeface="Calibri"/>
                <a:cs typeface="Calibri"/>
              </a:rPr>
              <a:t>liquidstakedepositRecord</a:t>
            </a:r>
            <a:r>
              <a:rPr sz="800" spc="60" dirty="0">
                <a:latin typeface="Calibri"/>
                <a:cs typeface="Calibri"/>
              </a:rPr>
              <a:t> </a:t>
            </a:r>
            <a:r>
              <a:rPr sz="800" dirty="0">
                <a:latin typeface="Calibri"/>
                <a:cs typeface="Calibri"/>
              </a:rPr>
              <a:t>:=</a:t>
            </a:r>
            <a:r>
              <a:rPr sz="800" spc="60" dirty="0">
                <a:latin typeface="Calibri"/>
                <a:cs typeface="Calibri"/>
              </a:rPr>
              <a:t> </a:t>
            </a:r>
            <a:r>
              <a:rPr sz="800" spc="-10" dirty="0">
                <a:latin typeface="Calibri"/>
                <a:cs typeface="Calibri"/>
              </a:rPr>
              <a:t>recordstypes.</a:t>
            </a:r>
            <a:r>
              <a:rPr sz="800" b="1" spc="-10" dirty="0">
                <a:solidFill>
                  <a:srgbClr val="FF0000"/>
                </a:solidFill>
                <a:latin typeface="Calibri"/>
                <a:cs typeface="Calibri"/>
              </a:rPr>
              <a:t>LiquidStakeDepositRecord</a:t>
            </a:r>
            <a:r>
              <a:rPr sz="800" spc="-10" dirty="0">
                <a:latin typeface="Calibri"/>
                <a:cs typeface="Calibri"/>
              </a:rPr>
              <a:t>{</a:t>
            </a:r>
            <a:endParaRPr sz="800" dirty="0">
              <a:latin typeface="Calibri"/>
              <a:cs typeface="Calibri"/>
            </a:endParaRPr>
          </a:p>
          <a:p>
            <a:pPr marL="1384300" marR="1348105">
              <a:lnSpc>
                <a:spcPct val="193100"/>
              </a:lnSpc>
              <a:spcBef>
                <a:spcPts val="10"/>
              </a:spcBef>
              <a:tabLst>
                <a:tab pos="2033905" algn="l"/>
                <a:tab pos="2091689" algn="l"/>
                <a:tab pos="2518410" algn="l"/>
              </a:tabLst>
            </a:pPr>
            <a:r>
              <a:rPr sz="800" spc="-10" dirty="0">
                <a:latin typeface="Calibri"/>
                <a:cs typeface="Calibri"/>
              </a:rPr>
              <a:t>LiquidStakeAmount:</a:t>
            </a:r>
            <a:r>
              <a:rPr sz="800" dirty="0">
                <a:latin typeface="Calibri"/>
                <a:cs typeface="Calibri"/>
              </a:rPr>
              <a:t>	</a:t>
            </a:r>
            <a:r>
              <a:rPr sz="800" spc="-10" dirty="0">
                <a:latin typeface="Calibri"/>
                <a:cs typeface="Calibri"/>
              </a:rPr>
              <a:t>sdkmath.ZeroInt(),</a:t>
            </a:r>
            <a:r>
              <a:rPr sz="800" spc="500" dirty="0">
                <a:latin typeface="Calibri"/>
                <a:cs typeface="Calibri"/>
              </a:rPr>
              <a:t> </a:t>
            </a:r>
            <a:r>
              <a:rPr sz="800" spc="-10" dirty="0">
                <a:latin typeface="Calibri"/>
                <a:cs typeface="Calibri"/>
              </a:rPr>
              <a:t>Denom:</a:t>
            </a:r>
            <a:r>
              <a:rPr sz="800" dirty="0">
                <a:latin typeface="Calibri"/>
                <a:cs typeface="Calibri"/>
              </a:rPr>
              <a:t>	</a:t>
            </a:r>
            <a:r>
              <a:rPr sz="800" spc="-10" dirty="0">
                <a:latin typeface="Calibri"/>
                <a:cs typeface="Calibri"/>
              </a:rPr>
              <a:t>hostZone.HostDenom,</a:t>
            </a:r>
            <a:r>
              <a:rPr sz="800" spc="500" dirty="0">
                <a:latin typeface="Calibri"/>
                <a:cs typeface="Calibri"/>
              </a:rPr>
              <a:t> </a:t>
            </a:r>
            <a:r>
              <a:rPr sz="800" spc="-10" dirty="0">
                <a:latin typeface="Calibri"/>
                <a:cs typeface="Calibri"/>
              </a:rPr>
              <a:t>HostZoneId:</a:t>
            </a:r>
            <a:r>
              <a:rPr sz="800" dirty="0">
                <a:latin typeface="Calibri"/>
                <a:cs typeface="Calibri"/>
              </a:rPr>
              <a:t>		</a:t>
            </a:r>
            <a:r>
              <a:rPr sz="800" spc="-10" dirty="0">
                <a:latin typeface="Calibri"/>
                <a:cs typeface="Calibri"/>
              </a:rPr>
              <a:t>hostZone.ChainId,</a:t>
            </a:r>
            <a:endParaRPr sz="800" dirty="0">
              <a:latin typeface="Calibri"/>
              <a:cs typeface="Calibri"/>
            </a:endParaRPr>
          </a:p>
          <a:p>
            <a:pPr marL="1384300" marR="5080">
              <a:lnSpc>
                <a:spcPts val="1860"/>
              </a:lnSpc>
              <a:spcBef>
                <a:spcPts val="200"/>
              </a:spcBef>
              <a:tabLst>
                <a:tab pos="1965325" algn="l"/>
              </a:tabLst>
            </a:pPr>
            <a:r>
              <a:rPr sz="800" spc="-10" dirty="0">
                <a:latin typeface="Calibri"/>
                <a:cs typeface="Calibri"/>
              </a:rPr>
              <a:t>Status:</a:t>
            </a:r>
            <a:r>
              <a:rPr sz="800" dirty="0">
                <a:latin typeface="Calibri"/>
                <a:cs typeface="Calibri"/>
              </a:rPr>
              <a:t>	</a:t>
            </a:r>
            <a:r>
              <a:rPr sz="800" spc="-10" dirty="0" err="1">
                <a:latin typeface="Calibri"/>
                <a:cs typeface="Calibri"/>
              </a:rPr>
              <a:t>recordstypes.</a:t>
            </a:r>
            <a:r>
              <a:rPr sz="800" b="1" spc="-10" dirty="0" err="1">
                <a:solidFill>
                  <a:srgbClr val="FF0000"/>
                </a:solidFill>
                <a:latin typeface="Calibri"/>
                <a:cs typeface="Calibri"/>
              </a:rPr>
              <a:t>LiquidStakeDepositRecord</a:t>
            </a:r>
            <a:r>
              <a:rPr sz="800" spc="-10" dirty="0" err="1">
                <a:latin typeface="Calibri"/>
                <a:cs typeface="Calibri"/>
              </a:rPr>
              <a:t>_</a:t>
            </a:r>
            <a:r>
              <a:rPr sz="800" b="1" spc="-10" dirty="0" err="1">
                <a:solidFill>
                  <a:srgbClr val="FF9900"/>
                </a:solidFill>
                <a:latin typeface="Calibri"/>
                <a:cs typeface="Calibri"/>
              </a:rPr>
              <a:t>LIQUIDSTAKE_QUEUE</a:t>
            </a:r>
            <a:r>
              <a:rPr sz="800" spc="-10" dirty="0">
                <a:latin typeface="Calibri"/>
                <a:cs typeface="Calibri"/>
              </a:rPr>
              <a:t>,</a:t>
            </a:r>
            <a:r>
              <a:rPr sz="800" spc="500" dirty="0">
                <a:latin typeface="Calibri"/>
                <a:cs typeface="Calibri"/>
              </a:rPr>
              <a:t> </a:t>
            </a:r>
            <a:r>
              <a:rPr sz="800" spc="-10" dirty="0">
                <a:latin typeface="Calibri"/>
                <a:cs typeface="Calibri"/>
              </a:rPr>
              <a:t>DepositEpochNumber:</a:t>
            </a:r>
            <a:r>
              <a:rPr sz="800" spc="80" dirty="0">
                <a:latin typeface="Calibri"/>
                <a:cs typeface="Calibri"/>
              </a:rPr>
              <a:t> </a:t>
            </a:r>
            <a:r>
              <a:rPr sz="800" spc="-10" dirty="0">
                <a:latin typeface="Calibri"/>
                <a:cs typeface="Calibri"/>
              </a:rPr>
              <a:t>epochNumber,</a:t>
            </a:r>
            <a:endParaRPr sz="800" dirty="0">
              <a:latin typeface="Calibri"/>
              <a:cs typeface="Calibri"/>
            </a:endParaRPr>
          </a:p>
          <a:p>
            <a:pPr marL="926465">
              <a:spcBef>
                <a:spcPts val="675"/>
              </a:spcBef>
            </a:pPr>
            <a:r>
              <a:rPr sz="800" dirty="0">
                <a:latin typeface="Calibri"/>
                <a:cs typeface="Calibri"/>
              </a:rPr>
              <a:t>}</a:t>
            </a:r>
          </a:p>
          <a:p>
            <a:pPr>
              <a:spcBef>
                <a:spcPts val="45"/>
              </a:spcBef>
            </a:pPr>
            <a:endParaRPr sz="700" dirty="0">
              <a:latin typeface="Calibri"/>
              <a:cs typeface="Calibri"/>
            </a:endParaRPr>
          </a:p>
          <a:p>
            <a:pPr marL="926465"/>
            <a:r>
              <a:rPr sz="800" spc="-10" dirty="0">
                <a:latin typeface="Calibri"/>
                <a:cs typeface="Calibri"/>
              </a:rPr>
              <a:t>k.RecordsKeeper.AppendLiquidStakeDepositRecord(ctx,</a:t>
            </a:r>
            <a:r>
              <a:rPr sz="800" spc="265" dirty="0">
                <a:latin typeface="Calibri"/>
                <a:cs typeface="Calibri"/>
              </a:rPr>
              <a:t> </a:t>
            </a:r>
            <a:r>
              <a:rPr sz="800" spc="-10" dirty="0">
                <a:latin typeface="Calibri"/>
                <a:cs typeface="Calibri"/>
              </a:rPr>
              <a:t>liquidstakedepositRecord)</a:t>
            </a:r>
            <a:endParaRPr sz="800" dirty="0">
              <a:latin typeface="Calibri"/>
              <a:cs typeface="Calibri"/>
            </a:endParaRPr>
          </a:p>
        </p:txBody>
      </p:sp>
      <p:sp>
        <p:nvSpPr>
          <p:cNvPr id="4" name="object 4"/>
          <p:cNvSpPr txBox="1"/>
          <p:nvPr/>
        </p:nvSpPr>
        <p:spPr>
          <a:xfrm>
            <a:off x="7730712" y="895604"/>
            <a:ext cx="3790668" cy="228268"/>
          </a:xfrm>
          <a:prstGeom prst="rect">
            <a:avLst/>
          </a:prstGeom>
        </p:spPr>
        <p:txBody>
          <a:bodyPr vert="horz" wrap="square" lIns="0" tIns="12700" rIns="0" bIns="0" rtlCol="0">
            <a:spAutoFit/>
          </a:bodyPr>
          <a:lstStyle/>
          <a:p>
            <a:pPr marL="12700">
              <a:spcBef>
                <a:spcPts val="100"/>
              </a:spcBef>
            </a:pPr>
            <a:r>
              <a:rPr sz="1400" b="1" dirty="0">
                <a:solidFill>
                  <a:srgbClr val="FF3399"/>
                </a:solidFill>
                <a:latin typeface="Calibri"/>
                <a:cs typeface="Calibri"/>
              </a:rPr>
              <a:t>LIQUIDITY</a:t>
            </a:r>
            <a:r>
              <a:rPr sz="1400" b="1" spc="-30" dirty="0">
                <a:solidFill>
                  <a:srgbClr val="FF3399"/>
                </a:solidFill>
                <a:latin typeface="Calibri"/>
                <a:cs typeface="Calibri"/>
              </a:rPr>
              <a:t> </a:t>
            </a:r>
            <a:r>
              <a:rPr sz="1400" b="1" dirty="0">
                <a:solidFill>
                  <a:srgbClr val="FF3399"/>
                </a:solidFill>
                <a:latin typeface="Calibri"/>
                <a:cs typeface="Calibri"/>
              </a:rPr>
              <a:t>CONFIGURATION</a:t>
            </a:r>
            <a:r>
              <a:rPr sz="1400" b="1" spc="-20" dirty="0">
                <a:solidFill>
                  <a:srgbClr val="FF3399"/>
                </a:solidFill>
                <a:latin typeface="Calibri"/>
                <a:cs typeface="Calibri"/>
              </a:rPr>
              <a:t> </a:t>
            </a:r>
            <a:r>
              <a:rPr sz="1400" b="1" dirty="0">
                <a:solidFill>
                  <a:srgbClr val="FF3399"/>
                </a:solidFill>
                <a:latin typeface="Calibri"/>
                <a:cs typeface="Calibri"/>
              </a:rPr>
              <a:t>FOR</a:t>
            </a:r>
            <a:r>
              <a:rPr sz="1400" b="1" spc="-30" dirty="0">
                <a:solidFill>
                  <a:srgbClr val="FF3399"/>
                </a:solidFill>
                <a:latin typeface="Calibri"/>
                <a:cs typeface="Calibri"/>
              </a:rPr>
              <a:t> </a:t>
            </a:r>
            <a:r>
              <a:rPr sz="1400" b="1" dirty="0">
                <a:solidFill>
                  <a:srgbClr val="FF3399"/>
                </a:solidFill>
                <a:latin typeface="Calibri"/>
                <a:cs typeface="Calibri"/>
              </a:rPr>
              <a:t>EACH</a:t>
            </a:r>
            <a:r>
              <a:rPr sz="1400" b="1" spc="-15" dirty="0">
                <a:solidFill>
                  <a:srgbClr val="FF3399"/>
                </a:solidFill>
                <a:latin typeface="Calibri"/>
                <a:cs typeface="Calibri"/>
              </a:rPr>
              <a:t> </a:t>
            </a:r>
            <a:r>
              <a:rPr sz="1400" b="1" spc="-20" dirty="0">
                <a:solidFill>
                  <a:srgbClr val="FF3399"/>
                </a:solidFill>
                <a:latin typeface="Calibri"/>
                <a:cs typeface="Calibri"/>
              </a:rPr>
              <a:t>Dapp</a:t>
            </a:r>
            <a:endParaRPr sz="1400" dirty="0">
              <a:latin typeface="Calibri"/>
              <a:cs typeface="Calibri"/>
            </a:endParaRPr>
          </a:p>
        </p:txBody>
      </p:sp>
      <p:pic>
        <p:nvPicPr>
          <p:cNvPr id="5" name="object 5"/>
          <p:cNvPicPr/>
          <p:nvPr/>
        </p:nvPicPr>
        <p:blipFill>
          <a:blip r:embed="rId3" cstate="print"/>
          <a:stretch>
            <a:fillRect/>
          </a:stretch>
        </p:blipFill>
        <p:spPr>
          <a:xfrm>
            <a:off x="6568136" y="1456927"/>
            <a:ext cx="5357649" cy="5727983"/>
          </a:xfrm>
          <a:prstGeom prst="rect">
            <a:avLst/>
          </a:prstGeom>
        </p:spPr>
      </p:pic>
      <p:sp>
        <p:nvSpPr>
          <p:cNvPr id="6" name="object 6"/>
          <p:cNvSpPr txBox="1"/>
          <p:nvPr/>
        </p:nvSpPr>
        <p:spPr>
          <a:xfrm>
            <a:off x="6682251" y="1490219"/>
            <a:ext cx="3074035" cy="135935"/>
          </a:xfrm>
          <a:prstGeom prst="rect">
            <a:avLst/>
          </a:prstGeom>
        </p:spPr>
        <p:txBody>
          <a:bodyPr vert="horz" wrap="square" lIns="0" tIns="12700" rIns="0" bIns="0" rtlCol="0">
            <a:spAutoFit/>
          </a:bodyPr>
          <a:lstStyle/>
          <a:p>
            <a:pPr marL="12700">
              <a:spcBef>
                <a:spcPts val="100"/>
              </a:spcBef>
            </a:pPr>
            <a:r>
              <a:rPr sz="800" dirty="0">
                <a:solidFill>
                  <a:srgbClr val="EC7C30"/>
                </a:solidFill>
                <a:latin typeface="Calibri"/>
                <a:cs typeface="Calibri"/>
              </a:rPr>
              <a:t>//</a:t>
            </a:r>
            <a:r>
              <a:rPr sz="800" spc="50" dirty="0">
                <a:solidFill>
                  <a:srgbClr val="EC7C30"/>
                </a:solidFill>
                <a:latin typeface="Calibri"/>
                <a:cs typeface="Calibri"/>
              </a:rPr>
              <a:t> </a:t>
            </a:r>
            <a:r>
              <a:rPr sz="800" spc="-10" dirty="0">
                <a:solidFill>
                  <a:srgbClr val="EC7C30"/>
                </a:solidFill>
                <a:latin typeface="Calibri"/>
                <a:cs typeface="Calibri"/>
              </a:rPr>
              <a:t>UpdateContractMetadataRequest</a:t>
            </a:r>
            <a:r>
              <a:rPr sz="800" spc="50" dirty="0">
                <a:solidFill>
                  <a:srgbClr val="EC7C30"/>
                </a:solidFill>
                <a:latin typeface="Calibri"/>
                <a:cs typeface="Calibri"/>
              </a:rPr>
              <a:t> </a:t>
            </a:r>
            <a:r>
              <a:rPr sz="800" dirty="0">
                <a:solidFill>
                  <a:srgbClr val="EC7C30"/>
                </a:solidFill>
                <a:latin typeface="Calibri"/>
                <a:cs typeface="Calibri"/>
              </a:rPr>
              <a:t>is</a:t>
            </a:r>
            <a:r>
              <a:rPr sz="800" spc="45" dirty="0">
                <a:solidFill>
                  <a:srgbClr val="EC7C30"/>
                </a:solidFill>
                <a:latin typeface="Calibri"/>
                <a:cs typeface="Calibri"/>
              </a:rPr>
              <a:t> </a:t>
            </a:r>
            <a:r>
              <a:rPr sz="800" dirty="0">
                <a:solidFill>
                  <a:srgbClr val="EC7C30"/>
                </a:solidFill>
                <a:latin typeface="Calibri"/>
                <a:cs typeface="Calibri"/>
              </a:rPr>
              <a:t>the</a:t>
            </a:r>
            <a:r>
              <a:rPr sz="800" spc="40" dirty="0">
                <a:solidFill>
                  <a:srgbClr val="EC7C30"/>
                </a:solidFill>
                <a:latin typeface="Calibri"/>
                <a:cs typeface="Calibri"/>
              </a:rPr>
              <a:t> </a:t>
            </a:r>
            <a:r>
              <a:rPr sz="800" spc="-10" dirty="0">
                <a:solidFill>
                  <a:srgbClr val="EC7C30"/>
                </a:solidFill>
                <a:latin typeface="Calibri"/>
                <a:cs typeface="Calibri"/>
              </a:rPr>
              <a:t>Msg.UpdateMetadata</a:t>
            </a:r>
            <a:r>
              <a:rPr sz="800" spc="45" dirty="0">
                <a:solidFill>
                  <a:srgbClr val="EC7C30"/>
                </a:solidFill>
                <a:latin typeface="Calibri"/>
                <a:cs typeface="Calibri"/>
              </a:rPr>
              <a:t> </a:t>
            </a:r>
            <a:r>
              <a:rPr sz="800" spc="-10" dirty="0">
                <a:solidFill>
                  <a:srgbClr val="EC7C30"/>
                </a:solidFill>
                <a:latin typeface="Calibri"/>
                <a:cs typeface="Calibri"/>
              </a:rPr>
              <a:t>request.</a:t>
            </a:r>
            <a:endParaRPr sz="800">
              <a:latin typeface="Calibri"/>
              <a:cs typeface="Calibri"/>
            </a:endParaRPr>
          </a:p>
        </p:txBody>
      </p:sp>
      <p:sp>
        <p:nvSpPr>
          <p:cNvPr id="7" name="object 7"/>
          <p:cNvSpPr txBox="1"/>
          <p:nvPr/>
        </p:nvSpPr>
        <p:spPr>
          <a:xfrm>
            <a:off x="6682251" y="1961134"/>
            <a:ext cx="4918075" cy="4655185"/>
          </a:xfrm>
          <a:prstGeom prst="rect">
            <a:avLst/>
          </a:prstGeom>
        </p:spPr>
        <p:txBody>
          <a:bodyPr vert="horz" wrap="square" lIns="0" tIns="12700" rIns="0" bIns="0" rtlCol="0">
            <a:spAutoFit/>
          </a:bodyPr>
          <a:lstStyle/>
          <a:p>
            <a:pPr marL="12700">
              <a:spcBef>
                <a:spcPts val="100"/>
              </a:spcBef>
            </a:pPr>
            <a:r>
              <a:rPr sz="800" dirty="0">
                <a:solidFill>
                  <a:srgbClr val="EC7C30"/>
                </a:solidFill>
                <a:latin typeface="Calibri"/>
                <a:cs typeface="Calibri"/>
              </a:rPr>
              <a:t>type</a:t>
            </a:r>
            <a:r>
              <a:rPr sz="800" spc="30" dirty="0">
                <a:solidFill>
                  <a:srgbClr val="EC7C30"/>
                </a:solidFill>
                <a:latin typeface="Calibri"/>
                <a:cs typeface="Calibri"/>
              </a:rPr>
              <a:t> </a:t>
            </a:r>
            <a:r>
              <a:rPr sz="800" spc="-10" dirty="0">
                <a:solidFill>
                  <a:srgbClr val="EC7C30"/>
                </a:solidFill>
                <a:latin typeface="Calibri"/>
                <a:cs typeface="Calibri"/>
              </a:rPr>
              <a:t>UpdateContractMetadataRequest</a:t>
            </a:r>
            <a:r>
              <a:rPr sz="800" spc="35" dirty="0">
                <a:solidFill>
                  <a:srgbClr val="EC7C30"/>
                </a:solidFill>
                <a:latin typeface="Calibri"/>
                <a:cs typeface="Calibri"/>
              </a:rPr>
              <a:t> </a:t>
            </a:r>
            <a:r>
              <a:rPr sz="800" dirty="0">
                <a:solidFill>
                  <a:srgbClr val="EC7C30"/>
                </a:solidFill>
                <a:latin typeface="Calibri"/>
                <a:cs typeface="Calibri"/>
              </a:rPr>
              <a:t>struct</a:t>
            </a:r>
            <a:r>
              <a:rPr sz="800" spc="45" dirty="0">
                <a:solidFill>
                  <a:srgbClr val="EC7C30"/>
                </a:solidFill>
                <a:latin typeface="Calibri"/>
                <a:cs typeface="Calibri"/>
              </a:rPr>
              <a:t> </a:t>
            </a:r>
            <a:r>
              <a:rPr sz="800" spc="-50" dirty="0">
                <a:solidFill>
                  <a:srgbClr val="EC7C30"/>
                </a:solidFill>
                <a:latin typeface="Calibri"/>
                <a:cs typeface="Calibri"/>
              </a:rPr>
              <a:t>{</a:t>
            </a:r>
            <a:endParaRPr sz="800" dirty="0">
              <a:latin typeface="Calibri"/>
              <a:cs typeface="Calibri"/>
            </a:endParaRPr>
          </a:p>
          <a:p>
            <a:pPr marL="469265" marR="1381125">
              <a:lnSpc>
                <a:spcPct val="192500"/>
              </a:lnSpc>
              <a:spcBef>
                <a:spcPts val="15"/>
              </a:spcBef>
            </a:pPr>
            <a:r>
              <a:rPr sz="800" dirty="0">
                <a:solidFill>
                  <a:srgbClr val="EC7C30"/>
                </a:solidFill>
                <a:latin typeface="Calibri"/>
                <a:cs typeface="Calibri"/>
              </a:rPr>
              <a:t>//</a:t>
            </a:r>
            <a:r>
              <a:rPr sz="800" spc="-10" dirty="0">
                <a:solidFill>
                  <a:srgbClr val="EC7C30"/>
                </a:solidFill>
                <a:latin typeface="Calibri"/>
                <a:cs typeface="Calibri"/>
              </a:rPr>
              <a:t> OwnerAddress</a:t>
            </a:r>
            <a:r>
              <a:rPr sz="800" spc="-15" dirty="0">
                <a:solidFill>
                  <a:srgbClr val="EC7C30"/>
                </a:solidFill>
                <a:latin typeface="Calibri"/>
                <a:cs typeface="Calibri"/>
              </a:rPr>
              <a:t> </a:t>
            </a:r>
            <a:r>
              <a:rPr sz="800" dirty="0">
                <a:solidFill>
                  <a:srgbClr val="EC7C30"/>
                </a:solidFill>
                <a:latin typeface="Calibri"/>
                <a:cs typeface="Calibri"/>
              </a:rPr>
              <a:t>if</a:t>
            </a:r>
            <a:r>
              <a:rPr sz="800" spc="-15" dirty="0">
                <a:solidFill>
                  <a:srgbClr val="EC7C30"/>
                </a:solidFill>
                <a:latin typeface="Calibri"/>
                <a:cs typeface="Calibri"/>
              </a:rPr>
              <a:t> </a:t>
            </a:r>
            <a:r>
              <a:rPr sz="800" dirty="0">
                <a:solidFill>
                  <a:srgbClr val="EC7C30"/>
                </a:solidFill>
                <a:latin typeface="Calibri"/>
                <a:cs typeface="Calibri"/>
              </a:rPr>
              <a:t>not</a:t>
            </a:r>
            <a:r>
              <a:rPr sz="800" spc="-10" dirty="0">
                <a:solidFill>
                  <a:srgbClr val="EC7C30"/>
                </a:solidFill>
                <a:latin typeface="Calibri"/>
                <a:cs typeface="Calibri"/>
              </a:rPr>
              <a:t> </a:t>
            </a:r>
            <a:r>
              <a:rPr sz="800" dirty="0">
                <a:solidFill>
                  <a:srgbClr val="EC7C30"/>
                </a:solidFill>
                <a:latin typeface="Calibri"/>
                <a:cs typeface="Calibri"/>
              </a:rPr>
              <a:t>empty,</a:t>
            </a:r>
            <a:r>
              <a:rPr sz="800" spc="-5" dirty="0">
                <a:solidFill>
                  <a:srgbClr val="EC7C30"/>
                </a:solidFill>
                <a:latin typeface="Calibri"/>
                <a:cs typeface="Calibri"/>
              </a:rPr>
              <a:t> </a:t>
            </a:r>
            <a:r>
              <a:rPr sz="800" dirty="0">
                <a:solidFill>
                  <a:srgbClr val="EC7C30"/>
                </a:solidFill>
                <a:latin typeface="Calibri"/>
                <a:cs typeface="Calibri"/>
              </a:rPr>
              <a:t>changes</a:t>
            </a:r>
            <a:r>
              <a:rPr sz="800" spc="-15" dirty="0">
                <a:solidFill>
                  <a:srgbClr val="EC7C30"/>
                </a:solidFill>
                <a:latin typeface="Calibri"/>
                <a:cs typeface="Calibri"/>
              </a:rPr>
              <a:t> </a:t>
            </a:r>
            <a:r>
              <a:rPr sz="800" dirty="0">
                <a:solidFill>
                  <a:srgbClr val="EC7C30"/>
                </a:solidFill>
                <a:latin typeface="Calibri"/>
                <a:cs typeface="Calibri"/>
              </a:rPr>
              <a:t>the</a:t>
            </a:r>
            <a:r>
              <a:rPr sz="800" spc="-20" dirty="0">
                <a:solidFill>
                  <a:srgbClr val="EC7C30"/>
                </a:solidFill>
                <a:latin typeface="Calibri"/>
                <a:cs typeface="Calibri"/>
              </a:rPr>
              <a:t> </a:t>
            </a:r>
            <a:r>
              <a:rPr sz="800" dirty="0">
                <a:solidFill>
                  <a:srgbClr val="EC7C30"/>
                </a:solidFill>
                <a:latin typeface="Calibri"/>
                <a:cs typeface="Calibri"/>
              </a:rPr>
              <a:t>contract</a:t>
            </a:r>
            <a:r>
              <a:rPr sz="800" spc="-15" dirty="0">
                <a:solidFill>
                  <a:srgbClr val="EC7C30"/>
                </a:solidFill>
                <a:latin typeface="Calibri"/>
                <a:cs typeface="Calibri"/>
              </a:rPr>
              <a:t> </a:t>
            </a:r>
            <a:r>
              <a:rPr sz="800" dirty="0">
                <a:solidFill>
                  <a:srgbClr val="EC7C30"/>
                </a:solidFill>
                <a:latin typeface="Calibri"/>
                <a:cs typeface="Calibri"/>
              </a:rPr>
              <a:t>metadata </a:t>
            </a:r>
            <a:r>
              <a:rPr sz="800" spc="-10" dirty="0">
                <a:solidFill>
                  <a:srgbClr val="EC7C30"/>
                </a:solidFill>
                <a:latin typeface="Calibri"/>
                <a:cs typeface="Calibri"/>
              </a:rPr>
              <a:t>ownership.</a:t>
            </a:r>
            <a:r>
              <a:rPr sz="800" spc="500" dirty="0">
                <a:solidFill>
                  <a:srgbClr val="EC7C30"/>
                </a:solidFill>
                <a:latin typeface="Calibri"/>
                <a:cs typeface="Calibri"/>
              </a:rPr>
              <a:t> </a:t>
            </a:r>
            <a:r>
              <a:rPr sz="800" spc="-10" dirty="0">
                <a:solidFill>
                  <a:srgbClr val="EC7C30"/>
                </a:solidFill>
                <a:latin typeface="Calibri"/>
                <a:cs typeface="Calibri"/>
              </a:rPr>
              <a:t>OwnerAddress</a:t>
            </a:r>
            <a:r>
              <a:rPr sz="800" spc="20" dirty="0">
                <a:solidFill>
                  <a:srgbClr val="EC7C30"/>
                </a:solidFill>
                <a:latin typeface="Calibri"/>
                <a:cs typeface="Calibri"/>
              </a:rPr>
              <a:t> </a:t>
            </a:r>
            <a:r>
              <a:rPr sz="800" dirty="0">
                <a:solidFill>
                  <a:srgbClr val="EC7C30"/>
                </a:solidFill>
                <a:latin typeface="Calibri"/>
                <a:cs typeface="Calibri"/>
              </a:rPr>
              <a:t>string</a:t>
            </a:r>
            <a:r>
              <a:rPr sz="800" spc="30" dirty="0">
                <a:solidFill>
                  <a:srgbClr val="EC7C30"/>
                </a:solidFill>
                <a:latin typeface="Calibri"/>
                <a:cs typeface="Calibri"/>
              </a:rPr>
              <a:t> </a:t>
            </a:r>
            <a:r>
              <a:rPr sz="800" spc="-10" dirty="0">
                <a:solidFill>
                  <a:srgbClr val="EC7C30"/>
                </a:solidFill>
                <a:latin typeface="Calibri"/>
                <a:cs typeface="Calibri"/>
              </a:rPr>
              <a:t>`json:"owner_address"`</a:t>
            </a:r>
            <a:endParaRPr sz="800" dirty="0">
              <a:latin typeface="Calibri"/>
              <a:cs typeface="Calibri"/>
            </a:endParaRPr>
          </a:p>
          <a:p>
            <a:pPr marL="469265" marR="859155">
              <a:lnSpc>
                <a:spcPct val="192500"/>
              </a:lnSpc>
              <a:spcBef>
                <a:spcPts val="10"/>
              </a:spcBef>
            </a:pPr>
            <a:r>
              <a:rPr sz="800" dirty="0">
                <a:solidFill>
                  <a:srgbClr val="EC7C30"/>
                </a:solidFill>
                <a:latin typeface="Calibri"/>
                <a:cs typeface="Calibri"/>
              </a:rPr>
              <a:t>//</a:t>
            </a:r>
            <a:r>
              <a:rPr sz="800" spc="-5" dirty="0">
                <a:solidFill>
                  <a:srgbClr val="EC7C30"/>
                </a:solidFill>
                <a:latin typeface="Calibri"/>
                <a:cs typeface="Calibri"/>
              </a:rPr>
              <a:t> </a:t>
            </a:r>
            <a:r>
              <a:rPr sz="800" spc="-10" dirty="0">
                <a:solidFill>
                  <a:srgbClr val="EC7C30"/>
                </a:solidFill>
                <a:latin typeface="Calibri"/>
                <a:cs typeface="Calibri"/>
              </a:rPr>
              <a:t>RewardsAddress</a:t>
            </a:r>
            <a:r>
              <a:rPr sz="800" spc="-5" dirty="0">
                <a:solidFill>
                  <a:srgbClr val="EC7C30"/>
                </a:solidFill>
                <a:latin typeface="Calibri"/>
                <a:cs typeface="Calibri"/>
              </a:rPr>
              <a:t> </a:t>
            </a:r>
            <a:r>
              <a:rPr sz="800" dirty="0">
                <a:solidFill>
                  <a:srgbClr val="EC7C30"/>
                </a:solidFill>
                <a:latin typeface="Calibri"/>
                <a:cs typeface="Calibri"/>
              </a:rPr>
              <a:t>if</a:t>
            </a:r>
            <a:r>
              <a:rPr sz="800" spc="-5" dirty="0">
                <a:solidFill>
                  <a:srgbClr val="EC7C30"/>
                </a:solidFill>
                <a:latin typeface="Calibri"/>
                <a:cs typeface="Calibri"/>
              </a:rPr>
              <a:t> </a:t>
            </a:r>
            <a:r>
              <a:rPr sz="800" dirty="0">
                <a:solidFill>
                  <a:srgbClr val="EC7C30"/>
                </a:solidFill>
                <a:latin typeface="Calibri"/>
                <a:cs typeface="Calibri"/>
              </a:rPr>
              <a:t>not empty,</a:t>
            </a:r>
            <a:r>
              <a:rPr sz="800" spc="-5" dirty="0">
                <a:solidFill>
                  <a:srgbClr val="EC7C30"/>
                </a:solidFill>
                <a:latin typeface="Calibri"/>
                <a:cs typeface="Calibri"/>
              </a:rPr>
              <a:t> </a:t>
            </a:r>
            <a:r>
              <a:rPr sz="800" dirty="0">
                <a:solidFill>
                  <a:srgbClr val="EC7C30"/>
                </a:solidFill>
                <a:latin typeface="Calibri"/>
                <a:cs typeface="Calibri"/>
              </a:rPr>
              <a:t>changes</a:t>
            </a:r>
            <a:r>
              <a:rPr sz="800" spc="-5" dirty="0">
                <a:solidFill>
                  <a:srgbClr val="EC7C30"/>
                </a:solidFill>
                <a:latin typeface="Calibri"/>
                <a:cs typeface="Calibri"/>
              </a:rPr>
              <a:t> </a:t>
            </a:r>
            <a:r>
              <a:rPr sz="800" dirty="0">
                <a:solidFill>
                  <a:srgbClr val="EC7C30"/>
                </a:solidFill>
                <a:latin typeface="Calibri"/>
                <a:cs typeface="Calibri"/>
              </a:rPr>
              <a:t>the</a:t>
            </a:r>
            <a:r>
              <a:rPr sz="800" spc="-10" dirty="0">
                <a:solidFill>
                  <a:srgbClr val="EC7C30"/>
                </a:solidFill>
                <a:latin typeface="Calibri"/>
                <a:cs typeface="Calibri"/>
              </a:rPr>
              <a:t> </a:t>
            </a:r>
            <a:r>
              <a:rPr sz="800" dirty="0">
                <a:solidFill>
                  <a:srgbClr val="EC7C30"/>
                </a:solidFill>
                <a:latin typeface="Calibri"/>
                <a:cs typeface="Calibri"/>
              </a:rPr>
              <a:t>rewards</a:t>
            </a:r>
            <a:r>
              <a:rPr sz="800" spc="-5" dirty="0">
                <a:solidFill>
                  <a:srgbClr val="EC7C30"/>
                </a:solidFill>
                <a:latin typeface="Calibri"/>
                <a:cs typeface="Calibri"/>
              </a:rPr>
              <a:t> </a:t>
            </a:r>
            <a:r>
              <a:rPr sz="800" dirty="0">
                <a:solidFill>
                  <a:srgbClr val="EC7C30"/>
                </a:solidFill>
                <a:latin typeface="Calibri"/>
                <a:cs typeface="Calibri"/>
              </a:rPr>
              <a:t>distribution</a:t>
            </a:r>
            <a:r>
              <a:rPr sz="800" spc="-5" dirty="0">
                <a:solidFill>
                  <a:srgbClr val="EC7C30"/>
                </a:solidFill>
                <a:latin typeface="Calibri"/>
                <a:cs typeface="Calibri"/>
              </a:rPr>
              <a:t> </a:t>
            </a:r>
            <a:r>
              <a:rPr sz="800" spc="-10" dirty="0">
                <a:solidFill>
                  <a:srgbClr val="EC7C30"/>
                </a:solidFill>
                <a:latin typeface="Calibri"/>
                <a:cs typeface="Calibri"/>
              </a:rPr>
              <a:t>destination</a:t>
            </a:r>
            <a:r>
              <a:rPr sz="800" spc="-5" dirty="0">
                <a:solidFill>
                  <a:srgbClr val="EC7C30"/>
                </a:solidFill>
                <a:latin typeface="Calibri"/>
                <a:cs typeface="Calibri"/>
              </a:rPr>
              <a:t> </a:t>
            </a:r>
            <a:r>
              <a:rPr sz="800" spc="-10" dirty="0">
                <a:solidFill>
                  <a:srgbClr val="EC7C30"/>
                </a:solidFill>
                <a:latin typeface="Calibri"/>
                <a:cs typeface="Calibri"/>
              </a:rPr>
              <a:t>address.</a:t>
            </a:r>
            <a:r>
              <a:rPr sz="800" spc="500" dirty="0">
                <a:solidFill>
                  <a:srgbClr val="EC7C30"/>
                </a:solidFill>
                <a:latin typeface="Calibri"/>
                <a:cs typeface="Calibri"/>
              </a:rPr>
              <a:t> </a:t>
            </a:r>
            <a:r>
              <a:rPr sz="800" spc="-10" dirty="0">
                <a:solidFill>
                  <a:srgbClr val="EC7C30"/>
                </a:solidFill>
                <a:latin typeface="Calibri"/>
                <a:cs typeface="Calibri"/>
              </a:rPr>
              <a:t>RewardsAddress</a:t>
            </a:r>
            <a:r>
              <a:rPr sz="800" spc="25" dirty="0">
                <a:solidFill>
                  <a:srgbClr val="EC7C30"/>
                </a:solidFill>
                <a:latin typeface="Calibri"/>
                <a:cs typeface="Calibri"/>
              </a:rPr>
              <a:t> </a:t>
            </a:r>
            <a:r>
              <a:rPr sz="800" dirty="0">
                <a:solidFill>
                  <a:srgbClr val="EC7C30"/>
                </a:solidFill>
                <a:latin typeface="Calibri"/>
                <a:cs typeface="Calibri"/>
              </a:rPr>
              <a:t>string</a:t>
            </a:r>
            <a:r>
              <a:rPr sz="800" spc="35" dirty="0">
                <a:solidFill>
                  <a:srgbClr val="EC7C30"/>
                </a:solidFill>
                <a:latin typeface="Calibri"/>
                <a:cs typeface="Calibri"/>
              </a:rPr>
              <a:t> </a:t>
            </a:r>
            <a:r>
              <a:rPr sz="800" spc="-10" dirty="0">
                <a:solidFill>
                  <a:srgbClr val="EC7C30"/>
                </a:solidFill>
                <a:latin typeface="Calibri"/>
                <a:cs typeface="Calibri"/>
              </a:rPr>
              <a:t>`json:"rewards_address"`</a:t>
            </a:r>
            <a:endParaRPr sz="800" dirty="0">
              <a:latin typeface="Calibri"/>
              <a:cs typeface="Calibri"/>
            </a:endParaRPr>
          </a:p>
          <a:p>
            <a:pPr>
              <a:spcBef>
                <a:spcPts val="60"/>
              </a:spcBef>
            </a:pPr>
            <a:endParaRPr sz="700" dirty="0">
              <a:latin typeface="Calibri"/>
              <a:cs typeface="Calibri"/>
            </a:endParaRPr>
          </a:p>
          <a:p>
            <a:pPr marL="446405"/>
            <a:r>
              <a:rPr sz="800" dirty="0">
                <a:solidFill>
                  <a:srgbClr val="EC7C30"/>
                </a:solidFill>
                <a:latin typeface="Calibri"/>
                <a:cs typeface="Calibri"/>
              </a:rPr>
              <a:t>//</a:t>
            </a:r>
            <a:r>
              <a:rPr sz="800" spc="-20" dirty="0">
                <a:solidFill>
                  <a:srgbClr val="EC7C30"/>
                </a:solidFill>
                <a:latin typeface="Calibri"/>
                <a:cs typeface="Calibri"/>
              </a:rPr>
              <a:t> </a:t>
            </a:r>
            <a:r>
              <a:rPr sz="800" spc="-10" dirty="0">
                <a:solidFill>
                  <a:srgbClr val="EC7C30"/>
                </a:solidFill>
                <a:latin typeface="Calibri"/>
                <a:cs typeface="Calibri"/>
              </a:rPr>
              <a:t>LiquidTokensAddress</a:t>
            </a:r>
            <a:r>
              <a:rPr sz="800" spc="-15" dirty="0">
                <a:solidFill>
                  <a:srgbClr val="EC7C30"/>
                </a:solidFill>
                <a:latin typeface="Calibri"/>
                <a:cs typeface="Calibri"/>
              </a:rPr>
              <a:t> </a:t>
            </a:r>
            <a:r>
              <a:rPr sz="800" dirty="0">
                <a:solidFill>
                  <a:srgbClr val="EC7C30"/>
                </a:solidFill>
                <a:latin typeface="Calibri"/>
                <a:cs typeface="Calibri"/>
              </a:rPr>
              <a:t>if</a:t>
            </a:r>
            <a:r>
              <a:rPr sz="800" spc="-10" dirty="0">
                <a:solidFill>
                  <a:srgbClr val="EC7C30"/>
                </a:solidFill>
                <a:latin typeface="Calibri"/>
                <a:cs typeface="Calibri"/>
              </a:rPr>
              <a:t> </a:t>
            </a:r>
            <a:r>
              <a:rPr sz="800" dirty="0">
                <a:solidFill>
                  <a:srgbClr val="EC7C30"/>
                </a:solidFill>
                <a:latin typeface="Calibri"/>
                <a:cs typeface="Calibri"/>
              </a:rPr>
              <a:t>liquidity</a:t>
            </a:r>
            <a:r>
              <a:rPr sz="800" spc="-15" dirty="0">
                <a:solidFill>
                  <a:srgbClr val="EC7C30"/>
                </a:solidFill>
                <a:latin typeface="Calibri"/>
                <a:cs typeface="Calibri"/>
              </a:rPr>
              <a:t> </a:t>
            </a:r>
            <a:r>
              <a:rPr sz="800" dirty="0">
                <a:solidFill>
                  <a:srgbClr val="EC7C30"/>
                </a:solidFill>
                <a:latin typeface="Calibri"/>
                <a:cs typeface="Calibri"/>
              </a:rPr>
              <a:t>enabled</a:t>
            </a:r>
            <a:r>
              <a:rPr sz="800" spc="-10" dirty="0">
                <a:solidFill>
                  <a:srgbClr val="EC7C30"/>
                </a:solidFill>
                <a:latin typeface="Calibri"/>
                <a:cs typeface="Calibri"/>
              </a:rPr>
              <a:t> </a:t>
            </a:r>
            <a:r>
              <a:rPr sz="800" dirty="0">
                <a:solidFill>
                  <a:srgbClr val="EC7C30"/>
                </a:solidFill>
                <a:latin typeface="Calibri"/>
                <a:cs typeface="Calibri"/>
              </a:rPr>
              <a:t>otherwise</a:t>
            </a:r>
            <a:r>
              <a:rPr sz="800" spc="-15" dirty="0">
                <a:solidFill>
                  <a:srgbClr val="EC7C30"/>
                </a:solidFill>
                <a:latin typeface="Calibri"/>
                <a:cs typeface="Calibri"/>
              </a:rPr>
              <a:t> </a:t>
            </a:r>
            <a:r>
              <a:rPr sz="800" dirty="0">
                <a:solidFill>
                  <a:srgbClr val="EC7C30"/>
                </a:solidFill>
                <a:latin typeface="Calibri"/>
                <a:cs typeface="Calibri"/>
              </a:rPr>
              <a:t>empty,</a:t>
            </a:r>
            <a:r>
              <a:rPr sz="800" spc="-5" dirty="0">
                <a:solidFill>
                  <a:srgbClr val="EC7C30"/>
                </a:solidFill>
                <a:latin typeface="Calibri"/>
                <a:cs typeface="Calibri"/>
              </a:rPr>
              <a:t> </a:t>
            </a:r>
            <a:r>
              <a:rPr sz="800" dirty="0">
                <a:solidFill>
                  <a:srgbClr val="EC7C30"/>
                </a:solidFill>
                <a:latin typeface="Calibri"/>
                <a:cs typeface="Calibri"/>
              </a:rPr>
              <a:t>changes</a:t>
            </a:r>
            <a:r>
              <a:rPr sz="800" spc="-15" dirty="0">
                <a:solidFill>
                  <a:srgbClr val="EC7C30"/>
                </a:solidFill>
                <a:latin typeface="Calibri"/>
                <a:cs typeface="Calibri"/>
              </a:rPr>
              <a:t> </a:t>
            </a:r>
            <a:r>
              <a:rPr sz="800" dirty="0">
                <a:solidFill>
                  <a:srgbClr val="EC7C30"/>
                </a:solidFill>
                <a:latin typeface="Calibri"/>
                <a:cs typeface="Calibri"/>
              </a:rPr>
              <a:t>Liquid</a:t>
            </a:r>
            <a:r>
              <a:rPr sz="800" spc="-10" dirty="0">
                <a:solidFill>
                  <a:srgbClr val="EC7C30"/>
                </a:solidFill>
                <a:latin typeface="Calibri"/>
                <a:cs typeface="Calibri"/>
              </a:rPr>
              <a:t> </a:t>
            </a:r>
            <a:r>
              <a:rPr sz="800" dirty="0">
                <a:solidFill>
                  <a:srgbClr val="EC7C30"/>
                </a:solidFill>
                <a:latin typeface="Calibri"/>
                <a:cs typeface="Calibri"/>
              </a:rPr>
              <a:t>Tokens</a:t>
            </a:r>
            <a:r>
              <a:rPr sz="800" spc="-15" dirty="0">
                <a:solidFill>
                  <a:srgbClr val="EC7C30"/>
                </a:solidFill>
                <a:latin typeface="Calibri"/>
                <a:cs typeface="Calibri"/>
              </a:rPr>
              <a:t> </a:t>
            </a:r>
            <a:r>
              <a:rPr sz="800" dirty="0">
                <a:solidFill>
                  <a:srgbClr val="EC7C30"/>
                </a:solidFill>
                <a:latin typeface="Calibri"/>
                <a:cs typeface="Calibri"/>
              </a:rPr>
              <a:t>distribution</a:t>
            </a:r>
            <a:r>
              <a:rPr sz="800" spc="-10" dirty="0">
                <a:solidFill>
                  <a:srgbClr val="EC7C30"/>
                </a:solidFill>
                <a:latin typeface="Calibri"/>
                <a:cs typeface="Calibri"/>
              </a:rPr>
              <a:t> destination</a:t>
            </a:r>
            <a:endParaRPr sz="800" dirty="0">
              <a:latin typeface="Calibri"/>
              <a:cs typeface="Calibri"/>
            </a:endParaRPr>
          </a:p>
          <a:p>
            <a:pPr marL="12700">
              <a:spcBef>
                <a:spcPts val="85"/>
              </a:spcBef>
            </a:pPr>
            <a:r>
              <a:rPr sz="800" spc="-10" dirty="0">
                <a:solidFill>
                  <a:srgbClr val="EC7C30"/>
                </a:solidFill>
                <a:latin typeface="Calibri"/>
                <a:cs typeface="Calibri"/>
              </a:rPr>
              <a:t>Address</a:t>
            </a:r>
            <a:endParaRPr sz="800" dirty="0">
              <a:latin typeface="Calibri"/>
              <a:cs typeface="Calibri"/>
            </a:endParaRPr>
          </a:p>
          <a:p>
            <a:pPr>
              <a:spcBef>
                <a:spcPts val="35"/>
              </a:spcBef>
            </a:pPr>
            <a:endParaRPr sz="700" dirty="0">
              <a:latin typeface="Calibri"/>
              <a:cs typeface="Calibri"/>
            </a:endParaRPr>
          </a:p>
          <a:p>
            <a:pPr marL="446405"/>
            <a:r>
              <a:rPr sz="800" spc="-10" dirty="0">
                <a:solidFill>
                  <a:srgbClr val="EC7C30"/>
                </a:solidFill>
                <a:latin typeface="Calibri"/>
                <a:cs typeface="Calibri"/>
              </a:rPr>
              <a:t>LiquidityTokensAddress</a:t>
            </a:r>
            <a:r>
              <a:rPr sz="800" spc="60" dirty="0">
                <a:solidFill>
                  <a:srgbClr val="EC7C30"/>
                </a:solidFill>
                <a:latin typeface="Calibri"/>
                <a:cs typeface="Calibri"/>
              </a:rPr>
              <a:t> </a:t>
            </a:r>
            <a:r>
              <a:rPr sz="800" dirty="0">
                <a:solidFill>
                  <a:srgbClr val="EC7C30"/>
                </a:solidFill>
                <a:latin typeface="Calibri"/>
                <a:cs typeface="Calibri"/>
              </a:rPr>
              <a:t>string</a:t>
            </a:r>
            <a:r>
              <a:rPr sz="800" spc="55" dirty="0">
                <a:solidFill>
                  <a:srgbClr val="EC7C30"/>
                </a:solidFill>
                <a:latin typeface="Calibri"/>
                <a:cs typeface="Calibri"/>
              </a:rPr>
              <a:t> </a:t>
            </a:r>
            <a:r>
              <a:rPr sz="800" spc="-10" dirty="0">
                <a:solidFill>
                  <a:srgbClr val="EC7C30"/>
                </a:solidFill>
                <a:latin typeface="Calibri"/>
                <a:cs typeface="Calibri"/>
              </a:rPr>
              <a:t>`json:"liquidity_tokens_address"`</a:t>
            </a:r>
            <a:endParaRPr sz="800" dirty="0">
              <a:latin typeface="Calibri"/>
              <a:cs typeface="Calibri"/>
            </a:endParaRPr>
          </a:p>
          <a:p>
            <a:pPr>
              <a:spcBef>
                <a:spcPts val="45"/>
              </a:spcBef>
            </a:pPr>
            <a:endParaRPr sz="650" dirty="0">
              <a:latin typeface="Calibri"/>
              <a:cs typeface="Calibri"/>
            </a:endParaRPr>
          </a:p>
          <a:p>
            <a:pPr marL="12700" marR="287020" indent="410845">
              <a:lnSpc>
                <a:spcPct val="107500"/>
              </a:lnSpc>
            </a:pPr>
            <a:r>
              <a:rPr sz="800" dirty="0">
                <a:solidFill>
                  <a:srgbClr val="EC7C30"/>
                </a:solidFill>
                <a:latin typeface="Calibri"/>
                <a:cs typeface="Calibri"/>
              </a:rPr>
              <a:t>//</a:t>
            </a:r>
            <a:r>
              <a:rPr sz="800" spc="-5" dirty="0">
                <a:solidFill>
                  <a:srgbClr val="EC7C30"/>
                </a:solidFill>
                <a:latin typeface="Calibri"/>
                <a:cs typeface="Calibri"/>
              </a:rPr>
              <a:t> </a:t>
            </a:r>
            <a:r>
              <a:rPr sz="800" spc="-10" dirty="0">
                <a:solidFill>
                  <a:srgbClr val="EC7C30"/>
                </a:solidFill>
                <a:latin typeface="Calibri"/>
                <a:cs typeface="Calibri"/>
              </a:rPr>
              <a:t>RedemptionAddress</a:t>
            </a:r>
            <a:r>
              <a:rPr sz="800" spc="5" dirty="0">
                <a:solidFill>
                  <a:srgbClr val="EC7C30"/>
                </a:solidFill>
                <a:latin typeface="Calibri"/>
                <a:cs typeface="Calibri"/>
              </a:rPr>
              <a:t> </a:t>
            </a:r>
            <a:r>
              <a:rPr sz="800" dirty="0">
                <a:solidFill>
                  <a:srgbClr val="EC7C30"/>
                </a:solidFill>
                <a:latin typeface="Calibri"/>
                <a:cs typeface="Calibri"/>
              </a:rPr>
              <a:t>if</a:t>
            </a:r>
            <a:r>
              <a:rPr sz="800" spc="15" dirty="0">
                <a:solidFill>
                  <a:srgbClr val="EC7C30"/>
                </a:solidFill>
                <a:latin typeface="Calibri"/>
                <a:cs typeface="Calibri"/>
              </a:rPr>
              <a:t> </a:t>
            </a:r>
            <a:r>
              <a:rPr sz="800" spc="-10" dirty="0">
                <a:solidFill>
                  <a:srgbClr val="EC7C30"/>
                </a:solidFill>
                <a:latin typeface="Calibri"/>
                <a:cs typeface="Calibri"/>
              </a:rPr>
              <a:t>liquidity</a:t>
            </a:r>
            <a:r>
              <a:rPr sz="800" dirty="0">
                <a:solidFill>
                  <a:srgbClr val="EC7C30"/>
                </a:solidFill>
                <a:latin typeface="Calibri"/>
                <a:cs typeface="Calibri"/>
              </a:rPr>
              <a:t> enabled</a:t>
            </a:r>
            <a:r>
              <a:rPr sz="800" spc="5" dirty="0">
                <a:solidFill>
                  <a:srgbClr val="EC7C30"/>
                </a:solidFill>
                <a:latin typeface="Calibri"/>
                <a:cs typeface="Calibri"/>
              </a:rPr>
              <a:t> </a:t>
            </a:r>
            <a:r>
              <a:rPr sz="800" dirty="0">
                <a:solidFill>
                  <a:srgbClr val="EC7C30"/>
                </a:solidFill>
                <a:latin typeface="Calibri"/>
                <a:cs typeface="Calibri"/>
              </a:rPr>
              <a:t>otherwise</a:t>
            </a:r>
            <a:r>
              <a:rPr sz="800" spc="5" dirty="0">
                <a:solidFill>
                  <a:srgbClr val="EC7C30"/>
                </a:solidFill>
                <a:latin typeface="Calibri"/>
                <a:cs typeface="Calibri"/>
              </a:rPr>
              <a:t> </a:t>
            </a:r>
            <a:r>
              <a:rPr sz="800" dirty="0">
                <a:solidFill>
                  <a:srgbClr val="EC7C30"/>
                </a:solidFill>
                <a:latin typeface="Calibri"/>
                <a:cs typeface="Calibri"/>
              </a:rPr>
              <a:t>empty,</a:t>
            </a:r>
            <a:r>
              <a:rPr sz="800" spc="10" dirty="0">
                <a:solidFill>
                  <a:srgbClr val="EC7C30"/>
                </a:solidFill>
                <a:latin typeface="Calibri"/>
                <a:cs typeface="Calibri"/>
              </a:rPr>
              <a:t> </a:t>
            </a:r>
            <a:r>
              <a:rPr sz="800" dirty="0">
                <a:solidFill>
                  <a:srgbClr val="EC7C30"/>
                </a:solidFill>
                <a:latin typeface="Calibri"/>
                <a:cs typeface="Calibri"/>
              </a:rPr>
              <a:t>changes</a:t>
            </a:r>
            <a:r>
              <a:rPr sz="800" spc="190" dirty="0">
                <a:solidFill>
                  <a:srgbClr val="EC7C30"/>
                </a:solidFill>
                <a:latin typeface="Calibri"/>
                <a:cs typeface="Calibri"/>
              </a:rPr>
              <a:t> </a:t>
            </a:r>
            <a:r>
              <a:rPr sz="800" spc="-10" dirty="0">
                <a:solidFill>
                  <a:srgbClr val="EC7C30"/>
                </a:solidFill>
                <a:latin typeface="Calibri"/>
                <a:cs typeface="Calibri"/>
              </a:rPr>
              <a:t>Redemption</a:t>
            </a:r>
            <a:r>
              <a:rPr sz="800" spc="5" dirty="0">
                <a:solidFill>
                  <a:srgbClr val="EC7C30"/>
                </a:solidFill>
                <a:latin typeface="Calibri"/>
                <a:cs typeface="Calibri"/>
              </a:rPr>
              <a:t> </a:t>
            </a:r>
            <a:r>
              <a:rPr sz="800" dirty="0">
                <a:solidFill>
                  <a:srgbClr val="EC7C30"/>
                </a:solidFill>
                <a:latin typeface="Calibri"/>
                <a:cs typeface="Calibri"/>
              </a:rPr>
              <a:t>tokens</a:t>
            </a:r>
            <a:r>
              <a:rPr sz="800" spc="5" dirty="0">
                <a:solidFill>
                  <a:srgbClr val="EC7C30"/>
                </a:solidFill>
                <a:latin typeface="Calibri"/>
                <a:cs typeface="Calibri"/>
              </a:rPr>
              <a:t> </a:t>
            </a:r>
            <a:r>
              <a:rPr sz="800" spc="-10" dirty="0">
                <a:solidFill>
                  <a:srgbClr val="EC7C30"/>
                </a:solidFill>
                <a:latin typeface="Calibri"/>
                <a:cs typeface="Calibri"/>
              </a:rPr>
              <a:t>distribution</a:t>
            </a:r>
            <a:r>
              <a:rPr sz="800" spc="500" dirty="0">
                <a:solidFill>
                  <a:srgbClr val="EC7C30"/>
                </a:solidFill>
                <a:latin typeface="Calibri"/>
                <a:cs typeface="Calibri"/>
              </a:rPr>
              <a:t> </a:t>
            </a:r>
            <a:r>
              <a:rPr sz="800" spc="-10" dirty="0">
                <a:solidFill>
                  <a:srgbClr val="EC7C30"/>
                </a:solidFill>
                <a:latin typeface="Calibri"/>
                <a:cs typeface="Calibri"/>
              </a:rPr>
              <a:t>destination</a:t>
            </a:r>
            <a:r>
              <a:rPr sz="800" spc="55" dirty="0">
                <a:solidFill>
                  <a:srgbClr val="EC7C30"/>
                </a:solidFill>
                <a:latin typeface="Calibri"/>
                <a:cs typeface="Calibri"/>
              </a:rPr>
              <a:t> </a:t>
            </a:r>
            <a:r>
              <a:rPr sz="800" spc="-10" dirty="0">
                <a:solidFill>
                  <a:srgbClr val="EC7C30"/>
                </a:solidFill>
                <a:latin typeface="Calibri"/>
                <a:cs typeface="Calibri"/>
              </a:rPr>
              <a:t>Address</a:t>
            </a:r>
            <a:endParaRPr sz="800" dirty="0">
              <a:latin typeface="Calibri"/>
              <a:cs typeface="Calibri"/>
            </a:endParaRPr>
          </a:p>
          <a:p>
            <a:pPr>
              <a:spcBef>
                <a:spcPts val="45"/>
              </a:spcBef>
            </a:pPr>
            <a:endParaRPr sz="700" dirty="0">
              <a:latin typeface="Calibri"/>
              <a:cs typeface="Calibri"/>
            </a:endParaRPr>
          </a:p>
          <a:p>
            <a:pPr marL="448309"/>
            <a:r>
              <a:rPr sz="800" dirty="0">
                <a:solidFill>
                  <a:srgbClr val="EC7C30"/>
                </a:solidFill>
                <a:latin typeface="Calibri"/>
                <a:cs typeface="Calibri"/>
              </a:rPr>
              <a:t>Redemption</a:t>
            </a:r>
            <a:r>
              <a:rPr sz="800" spc="-35" dirty="0">
                <a:solidFill>
                  <a:srgbClr val="EC7C30"/>
                </a:solidFill>
                <a:latin typeface="Calibri"/>
                <a:cs typeface="Calibri"/>
              </a:rPr>
              <a:t> </a:t>
            </a:r>
            <a:r>
              <a:rPr sz="800" dirty="0">
                <a:solidFill>
                  <a:srgbClr val="EC7C30"/>
                </a:solidFill>
                <a:latin typeface="Calibri"/>
                <a:cs typeface="Calibri"/>
              </a:rPr>
              <a:t>Address</a:t>
            </a:r>
            <a:r>
              <a:rPr sz="800" spc="-30" dirty="0">
                <a:solidFill>
                  <a:srgbClr val="EC7C30"/>
                </a:solidFill>
                <a:latin typeface="Calibri"/>
                <a:cs typeface="Calibri"/>
              </a:rPr>
              <a:t> </a:t>
            </a:r>
            <a:r>
              <a:rPr sz="800" dirty="0">
                <a:solidFill>
                  <a:srgbClr val="EC7C30"/>
                </a:solidFill>
                <a:latin typeface="Calibri"/>
                <a:cs typeface="Calibri"/>
              </a:rPr>
              <a:t>string</a:t>
            </a:r>
            <a:r>
              <a:rPr sz="800" spc="-15" dirty="0">
                <a:solidFill>
                  <a:srgbClr val="EC7C30"/>
                </a:solidFill>
                <a:latin typeface="Calibri"/>
                <a:cs typeface="Calibri"/>
              </a:rPr>
              <a:t> </a:t>
            </a:r>
            <a:r>
              <a:rPr sz="800" spc="-10" dirty="0">
                <a:solidFill>
                  <a:srgbClr val="EC7C30"/>
                </a:solidFill>
                <a:latin typeface="Calibri"/>
                <a:cs typeface="Calibri"/>
              </a:rPr>
              <a:t>`json:"rewards_address"`</a:t>
            </a:r>
            <a:endParaRPr sz="800" dirty="0">
              <a:latin typeface="Calibri"/>
              <a:cs typeface="Calibri"/>
            </a:endParaRPr>
          </a:p>
          <a:p>
            <a:pPr>
              <a:spcBef>
                <a:spcPts val="35"/>
              </a:spcBef>
            </a:pPr>
            <a:endParaRPr sz="700" dirty="0">
              <a:latin typeface="Calibri"/>
              <a:cs typeface="Calibri"/>
            </a:endParaRPr>
          </a:p>
          <a:p>
            <a:pPr marL="423545"/>
            <a:r>
              <a:rPr sz="800" dirty="0">
                <a:solidFill>
                  <a:srgbClr val="EC7C30"/>
                </a:solidFill>
                <a:latin typeface="Calibri"/>
                <a:cs typeface="Calibri"/>
              </a:rPr>
              <a:t>//Enable</a:t>
            </a:r>
            <a:r>
              <a:rPr sz="800" spc="-35" dirty="0">
                <a:solidFill>
                  <a:srgbClr val="EC7C30"/>
                </a:solidFill>
                <a:latin typeface="Calibri"/>
                <a:cs typeface="Calibri"/>
              </a:rPr>
              <a:t> </a:t>
            </a:r>
            <a:r>
              <a:rPr sz="800" dirty="0">
                <a:solidFill>
                  <a:srgbClr val="EC7C30"/>
                </a:solidFill>
                <a:latin typeface="Calibri"/>
                <a:cs typeface="Calibri"/>
              </a:rPr>
              <a:t>liquid</a:t>
            </a:r>
            <a:r>
              <a:rPr sz="800" spc="-25" dirty="0">
                <a:solidFill>
                  <a:srgbClr val="EC7C30"/>
                </a:solidFill>
                <a:latin typeface="Calibri"/>
                <a:cs typeface="Calibri"/>
              </a:rPr>
              <a:t> </a:t>
            </a:r>
            <a:r>
              <a:rPr sz="800" dirty="0">
                <a:solidFill>
                  <a:srgbClr val="EC7C30"/>
                </a:solidFill>
                <a:latin typeface="Calibri"/>
                <a:cs typeface="Calibri"/>
              </a:rPr>
              <a:t>staking</a:t>
            </a:r>
            <a:r>
              <a:rPr sz="800" spc="-15" dirty="0">
                <a:solidFill>
                  <a:srgbClr val="EC7C30"/>
                </a:solidFill>
                <a:latin typeface="Calibri"/>
                <a:cs typeface="Calibri"/>
              </a:rPr>
              <a:t> </a:t>
            </a:r>
            <a:r>
              <a:rPr sz="800" dirty="0">
                <a:solidFill>
                  <a:srgbClr val="EC7C30"/>
                </a:solidFill>
                <a:latin typeface="Calibri"/>
                <a:cs typeface="Calibri"/>
              </a:rPr>
              <a:t>for</a:t>
            </a:r>
            <a:r>
              <a:rPr sz="800" spc="-10" dirty="0">
                <a:solidFill>
                  <a:srgbClr val="EC7C30"/>
                </a:solidFill>
                <a:latin typeface="Calibri"/>
                <a:cs typeface="Calibri"/>
              </a:rPr>
              <a:t> </a:t>
            </a:r>
            <a:r>
              <a:rPr sz="800" spc="-20" dirty="0">
                <a:solidFill>
                  <a:srgbClr val="EC7C30"/>
                </a:solidFill>
                <a:latin typeface="Calibri"/>
                <a:cs typeface="Calibri"/>
              </a:rPr>
              <a:t>Dapp</a:t>
            </a:r>
            <a:endParaRPr sz="800" dirty="0">
              <a:latin typeface="Calibri"/>
              <a:cs typeface="Calibri"/>
            </a:endParaRPr>
          </a:p>
          <a:p>
            <a:pPr>
              <a:spcBef>
                <a:spcPts val="45"/>
              </a:spcBef>
            </a:pPr>
            <a:endParaRPr sz="700" dirty="0">
              <a:latin typeface="Calibri"/>
              <a:cs typeface="Calibri"/>
            </a:endParaRPr>
          </a:p>
          <a:p>
            <a:pPr marL="469265"/>
            <a:r>
              <a:rPr sz="800" spc="-10" dirty="0">
                <a:solidFill>
                  <a:srgbClr val="EC7C30"/>
                </a:solidFill>
                <a:latin typeface="Calibri"/>
                <a:cs typeface="Calibri"/>
              </a:rPr>
              <a:t>EnableLiquidStaking</a:t>
            </a:r>
            <a:r>
              <a:rPr sz="800" spc="45" dirty="0">
                <a:solidFill>
                  <a:srgbClr val="EC7C30"/>
                </a:solidFill>
                <a:latin typeface="Calibri"/>
                <a:cs typeface="Calibri"/>
              </a:rPr>
              <a:t> </a:t>
            </a:r>
            <a:r>
              <a:rPr sz="800" dirty="0">
                <a:solidFill>
                  <a:srgbClr val="EC7C30"/>
                </a:solidFill>
                <a:latin typeface="Calibri"/>
                <a:cs typeface="Calibri"/>
              </a:rPr>
              <a:t>bool</a:t>
            </a:r>
            <a:r>
              <a:rPr sz="800" spc="40" dirty="0">
                <a:solidFill>
                  <a:srgbClr val="EC7C30"/>
                </a:solidFill>
                <a:latin typeface="Calibri"/>
                <a:cs typeface="Calibri"/>
              </a:rPr>
              <a:t> </a:t>
            </a:r>
            <a:r>
              <a:rPr sz="800" spc="-10" dirty="0">
                <a:solidFill>
                  <a:srgbClr val="EC7C30"/>
                </a:solidFill>
                <a:latin typeface="Calibri"/>
                <a:cs typeface="Calibri"/>
              </a:rPr>
              <a:t>`json:"enable_liquid_staking"`</a:t>
            </a:r>
            <a:endParaRPr sz="800" dirty="0">
              <a:latin typeface="Calibri"/>
              <a:cs typeface="Calibri"/>
            </a:endParaRPr>
          </a:p>
          <a:p>
            <a:pPr>
              <a:spcBef>
                <a:spcPts val="35"/>
              </a:spcBef>
            </a:pPr>
            <a:endParaRPr sz="700" dirty="0">
              <a:latin typeface="Calibri"/>
              <a:cs typeface="Calibri"/>
            </a:endParaRPr>
          </a:p>
          <a:p>
            <a:pPr marL="423545"/>
            <a:r>
              <a:rPr sz="800" dirty="0">
                <a:solidFill>
                  <a:srgbClr val="EC7C30"/>
                </a:solidFill>
                <a:latin typeface="Calibri"/>
                <a:cs typeface="Calibri"/>
              </a:rPr>
              <a:t>//Minimum</a:t>
            </a:r>
            <a:r>
              <a:rPr sz="800" spc="-20" dirty="0">
                <a:solidFill>
                  <a:srgbClr val="EC7C30"/>
                </a:solidFill>
                <a:latin typeface="Calibri"/>
                <a:cs typeface="Calibri"/>
              </a:rPr>
              <a:t> </a:t>
            </a:r>
            <a:r>
              <a:rPr sz="800" dirty="0">
                <a:solidFill>
                  <a:srgbClr val="EC7C30"/>
                </a:solidFill>
                <a:latin typeface="Calibri"/>
                <a:cs typeface="Calibri"/>
              </a:rPr>
              <a:t>rewards</a:t>
            </a:r>
            <a:r>
              <a:rPr sz="800" spc="-25" dirty="0">
                <a:solidFill>
                  <a:srgbClr val="EC7C30"/>
                </a:solidFill>
                <a:latin typeface="Calibri"/>
                <a:cs typeface="Calibri"/>
              </a:rPr>
              <a:t> </a:t>
            </a:r>
            <a:r>
              <a:rPr sz="800" dirty="0">
                <a:solidFill>
                  <a:srgbClr val="EC7C30"/>
                </a:solidFill>
                <a:latin typeface="Calibri"/>
                <a:cs typeface="Calibri"/>
              </a:rPr>
              <a:t>amount</a:t>
            </a:r>
            <a:r>
              <a:rPr sz="800" spc="-25" dirty="0">
                <a:solidFill>
                  <a:srgbClr val="EC7C30"/>
                </a:solidFill>
                <a:latin typeface="Calibri"/>
                <a:cs typeface="Calibri"/>
              </a:rPr>
              <a:t> </a:t>
            </a:r>
            <a:r>
              <a:rPr sz="800" dirty="0">
                <a:solidFill>
                  <a:srgbClr val="EC7C30"/>
                </a:solidFill>
                <a:latin typeface="Calibri"/>
                <a:cs typeface="Calibri"/>
              </a:rPr>
              <a:t>to</a:t>
            </a:r>
            <a:r>
              <a:rPr sz="800" spc="-20" dirty="0">
                <a:solidFill>
                  <a:srgbClr val="EC7C30"/>
                </a:solidFill>
                <a:latin typeface="Calibri"/>
                <a:cs typeface="Calibri"/>
              </a:rPr>
              <a:t> </a:t>
            </a:r>
            <a:r>
              <a:rPr sz="800" dirty="0">
                <a:solidFill>
                  <a:srgbClr val="EC7C30"/>
                </a:solidFill>
                <a:latin typeface="Calibri"/>
                <a:cs typeface="Calibri"/>
              </a:rPr>
              <a:t>liquid</a:t>
            </a:r>
            <a:r>
              <a:rPr sz="800" spc="-20" dirty="0">
                <a:solidFill>
                  <a:srgbClr val="EC7C30"/>
                </a:solidFill>
                <a:latin typeface="Calibri"/>
                <a:cs typeface="Calibri"/>
              </a:rPr>
              <a:t> </a:t>
            </a:r>
            <a:r>
              <a:rPr sz="800" spc="-10" dirty="0">
                <a:solidFill>
                  <a:srgbClr val="EC7C30"/>
                </a:solidFill>
                <a:latin typeface="Calibri"/>
                <a:cs typeface="Calibri"/>
              </a:rPr>
              <a:t>stake</a:t>
            </a:r>
            <a:endParaRPr sz="800" dirty="0">
              <a:latin typeface="Calibri"/>
              <a:cs typeface="Calibri"/>
            </a:endParaRPr>
          </a:p>
          <a:p>
            <a:pPr>
              <a:spcBef>
                <a:spcPts val="45"/>
              </a:spcBef>
            </a:pPr>
            <a:endParaRPr sz="700" dirty="0">
              <a:latin typeface="Calibri"/>
              <a:cs typeface="Calibri"/>
            </a:endParaRPr>
          </a:p>
          <a:p>
            <a:pPr marL="469265"/>
            <a:r>
              <a:rPr sz="800" dirty="0">
                <a:solidFill>
                  <a:srgbClr val="EC7C30"/>
                </a:solidFill>
                <a:latin typeface="Calibri"/>
                <a:cs typeface="Calibri"/>
              </a:rPr>
              <a:t>MinimumRewardstoLiquidStake</a:t>
            </a:r>
            <a:r>
              <a:rPr sz="800" spc="190" dirty="0">
                <a:solidFill>
                  <a:srgbClr val="EC7C30"/>
                </a:solidFill>
                <a:latin typeface="Calibri"/>
                <a:cs typeface="Calibri"/>
              </a:rPr>
              <a:t> </a:t>
            </a:r>
            <a:r>
              <a:rPr sz="800" dirty="0">
                <a:solidFill>
                  <a:srgbClr val="EC7C30"/>
                </a:solidFill>
                <a:latin typeface="Calibri"/>
                <a:cs typeface="Calibri"/>
              </a:rPr>
              <a:t>sdk.Coins</a:t>
            </a:r>
            <a:r>
              <a:rPr sz="800" spc="180" dirty="0">
                <a:solidFill>
                  <a:srgbClr val="EC7C30"/>
                </a:solidFill>
                <a:latin typeface="Calibri"/>
                <a:cs typeface="Calibri"/>
              </a:rPr>
              <a:t> </a:t>
            </a:r>
            <a:r>
              <a:rPr sz="800" dirty="0">
                <a:solidFill>
                  <a:srgbClr val="EC7C30"/>
                </a:solidFill>
                <a:latin typeface="Calibri"/>
                <a:cs typeface="Calibri"/>
              </a:rPr>
              <a:t>`json:"</a:t>
            </a:r>
            <a:r>
              <a:rPr sz="800" spc="5" dirty="0">
                <a:solidFill>
                  <a:srgbClr val="EC7C30"/>
                </a:solidFill>
                <a:latin typeface="Calibri"/>
                <a:cs typeface="Calibri"/>
              </a:rPr>
              <a:t> </a:t>
            </a:r>
            <a:r>
              <a:rPr sz="800" spc="-10" dirty="0">
                <a:solidFill>
                  <a:srgbClr val="EC7C30"/>
                </a:solidFill>
                <a:latin typeface="Calibri"/>
                <a:cs typeface="Calibri"/>
              </a:rPr>
              <a:t>minimum_rewards_to_liquid_stake</a:t>
            </a:r>
            <a:r>
              <a:rPr sz="800" dirty="0">
                <a:solidFill>
                  <a:srgbClr val="EC7C30"/>
                </a:solidFill>
                <a:latin typeface="Calibri"/>
                <a:cs typeface="Calibri"/>
              </a:rPr>
              <a:t> </a:t>
            </a:r>
            <a:r>
              <a:rPr sz="800" spc="-25" dirty="0">
                <a:solidFill>
                  <a:srgbClr val="EC7C30"/>
                </a:solidFill>
                <a:latin typeface="Calibri"/>
                <a:cs typeface="Calibri"/>
              </a:rPr>
              <a:t>"`</a:t>
            </a:r>
            <a:endParaRPr sz="800" dirty="0">
              <a:latin typeface="Calibri"/>
              <a:cs typeface="Calibri"/>
            </a:endParaRPr>
          </a:p>
          <a:p>
            <a:pPr marL="446405" marR="1945005" indent="-22860">
              <a:lnSpc>
                <a:spcPts val="1860"/>
              </a:lnSpc>
              <a:spcBef>
                <a:spcPts val="200"/>
              </a:spcBef>
            </a:pPr>
            <a:r>
              <a:rPr sz="800" dirty="0">
                <a:solidFill>
                  <a:srgbClr val="EC7C30"/>
                </a:solidFill>
                <a:latin typeface="Calibri"/>
                <a:cs typeface="Calibri"/>
              </a:rPr>
              <a:t>//Liquid</a:t>
            </a:r>
            <a:r>
              <a:rPr sz="800" spc="-25" dirty="0">
                <a:solidFill>
                  <a:srgbClr val="EC7C30"/>
                </a:solidFill>
                <a:latin typeface="Calibri"/>
                <a:cs typeface="Calibri"/>
              </a:rPr>
              <a:t> </a:t>
            </a:r>
            <a:r>
              <a:rPr sz="800" dirty="0">
                <a:solidFill>
                  <a:srgbClr val="EC7C30"/>
                </a:solidFill>
                <a:latin typeface="Calibri"/>
                <a:cs typeface="Calibri"/>
              </a:rPr>
              <a:t>Stake</a:t>
            </a:r>
            <a:r>
              <a:rPr sz="800" spc="-20" dirty="0">
                <a:solidFill>
                  <a:srgbClr val="EC7C30"/>
                </a:solidFill>
                <a:latin typeface="Calibri"/>
                <a:cs typeface="Calibri"/>
              </a:rPr>
              <a:t> </a:t>
            </a:r>
            <a:r>
              <a:rPr sz="800" dirty="0">
                <a:solidFill>
                  <a:srgbClr val="EC7C30"/>
                </a:solidFill>
                <a:latin typeface="Calibri"/>
                <a:cs typeface="Calibri"/>
              </a:rPr>
              <a:t>Interval</a:t>
            </a:r>
            <a:r>
              <a:rPr sz="800" spc="-25" dirty="0">
                <a:solidFill>
                  <a:srgbClr val="EC7C30"/>
                </a:solidFill>
                <a:latin typeface="Calibri"/>
                <a:cs typeface="Calibri"/>
              </a:rPr>
              <a:t> </a:t>
            </a:r>
            <a:r>
              <a:rPr sz="800" dirty="0">
                <a:solidFill>
                  <a:srgbClr val="EC7C30"/>
                </a:solidFill>
                <a:latin typeface="Calibri"/>
                <a:cs typeface="Calibri"/>
              </a:rPr>
              <a:t>for</a:t>
            </a:r>
            <a:r>
              <a:rPr sz="800" spc="-20" dirty="0">
                <a:solidFill>
                  <a:srgbClr val="EC7C30"/>
                </a:solidFill>
                <a:latin typeface="Calibri"/>
                <a:cs typeface="Calibri"/>
              </a:rPr>
              <a:t> </a:t>
            </a:r>
            <a:r>
              <a:rPr sz="800" dirty="0">
                <a:solidFill>
                  <a:srgbClr val="EC7C30"/>
                </a:solidFill>
                <a:latin typeface="Calibri"/>
                <a:cs typeface="Calibri"/>
              </a:rPr>
              <a:t>rewards,</a:t>
            </a:r>
            <a:r>
              <a:rPr sz="800" spc="-20" dirty="0">
                <a:solidFill>
                  <a:srgbClr val="EC7C30"/>
                </a:solidFill>
                <a:latin typeface="Calibri"/>
                <a:cs typeface="Calibri"/>
              </a:rPr>
              <a:t> </a:t>
            </a:r>
            <a:r>
              <a:rPr sz="800" dirty="0">
                <a:solidFill>
                  <a:srgbClr val="EC7C30"/>
                </a:solidFill>
                <a:latin typeface="Calibri"/>
                <a:cs typeface="Calibri"/>
              </a:rPr>
              <a:t>after</a:t>
            </a:r>
            <a:r>
              <a:rPr sz="800" spc="-20" dirty="0">
                <a:solidFill>
                  <a:srgbClr val="EC7C30"/>
                </a:solidFill>
                <a:latin typeface="Calibri"/>
                <a:cs typeface="Calibri"/>
              </a:rPr>
              <a:t> </a:t>
            </a:r>
            <a:r>
              <a:rPr sz="800" dirty="0">
                <a:solidFill>
                  <a:srgbClr val="EC7C30"/>
                </a:solidFill>
                <a:latin typeface="Calibri"/>
                <a:cs typeface="Calibri"/>
              </a:rPr>
              <a:t>rewards</a:t>
            </a:r>
            <a:r>
              <a:rPr sz="800" spc="-20" dirty="0">
                <a:solidFill>
                  <a:srgbClr val="EC7C30"/>
                </a:solidFill>
                <a:latin typeface="Calibri"/>
                <a:cs typeface="Calibri"/>
              </a:rPr>
              <a:t> </a:t>
            </a:r>
            <a:r>
              <a:rPr sz="800" spc="-10" dirty="0">
                <a:solidFill>
                  <a:srgbClr val="EC7C30"/>
                </a:solidFill>
                <a:latin typeface="Calibri"/>
                <a:cs typeface="Calibri"/>
              </a:rPr>
              <a:t>aggregation</a:t>
            </a:r>
            <a:r>
              <a:rPr sz="800" spc="500" dirty="0">
                <a:solidFill>
                  <a:srgbClr val="EC7C30"/>
                </a:solidFill>
                <a:latin typeface="Calibri"/>
                <a:cs typeface="Calibri"/>
              </a:rPr>
              <a:t> </a:t>
            </a:r>
            <a:r>
              <a:rPr sz="800" spc="-10" dirty="0">
                <a:solidFill>
                  <a:srgbClr val="EC7C30"/>
                </a:solidFill>
                <a:latin typeface="Calibri"/>
                <a:cs typeface="Calibri"/>
              </a:rPr>
              <a:t>LiquidStakeInterval</a:t>
            </a:r>
            <a:r>
              <a:rPr sz="800" spc="25" dirty="0">
                <a:solidFill>
                  <a:srgbClr val="EC7C30"/>
                </a:solidFill>
                <a:latin typeface="Calibri"/>
                <a:cs typeface="Calibri"/>
              </a:rPr>
              <a:t> </a:t>
            </a:r>
            <a:r>
              <a:rPr sz="800" dirty="0">
                <a:solidFill>
                  <a:srgbClr val="EC7C30"/>
                </a:solidFill>
                <a:latin typeface="Calibri"/>
                <a:cs typeface="Calibri"/>
              </a:rPr>
              <a:t>uint64</a:t>
            </a:r>
            <a:r>
              <a:rPr sz="800" spc="45" dirty="0">
                <a:solidFill>
                  <a:srgbClr val="EC7C30"/>
                </a:solidFill>
                <a:latin typeface="Calibri"/>
                <a:cs typeface="Calibri"/>
              </a:rPr>
              <a:t> </a:t>
            </a:r>
            <a:r>
              <a:rPr sz="800" dirty="0">
                <a:solidFill>
                  <a:srgbClr val="EC7C30"/>
                </a:solidFill>
                <a:latin typeface="Calibri"/>
                <a:cs typeface="Calibri"/>
              </a:rPr>
              <a:t>`json:"</a:t>
            </a:r>
            <a:r>
              <a:rPr sz="800" spc="30" dirty="0">
                <a:solidFill>
                  <a:srgbClr val="EC7C30"/>
                </a:solidFill>
                <a:latin typeface="Calibri"/>
                <a:cs typeface="Calibri"/>
              </a:rPr>
              <a:t> </a:t>
            </a:r>
            <a:r>
              <a:rPr sz="800" spc="-10" dirty="0">
                <a:solidFill>
                  <a:srgbClr val="EC7C30"/>
                </a:solidFill>
                <a:latin typeface="Calibri"/>
                <a:cs typeface="Calibri"/>
              </a:rPr>
              <a:t>liquid_stake_interval"`</a:t>
            </a:r>
            <a:endParaRPr sz="800" dirty="0">
              <a:latin typeface="Calibri"/>
              <a:cs typeface="Calibri"/>
            </a:endParaRPr>
          </a:p>
          <a:p>
            <a:pPr marL="400685">
              <a:spcBef>
                <a:spcPts val="680"/>
              </a:spcBef>
            </a:pPr>
            <a:r>
              <a:rPr sz="800" spc="-10" dirty="0">
                <a:solidFill>
                  <a:srgbClr val="EC7C30"/>
                </a:solidFill>
                <a:latin typeface="Calibri"/>
                <a:cs typeface="Calibri"/>
              </a:rPr>
              <a:t>//Redemption </a:t>
            </a:r>
            <a:r>
              <a:rPr sz="800" dirty="0">
                <a:solidFill>
                  <a:srgbClr val="EC7C30"/>
                </a:solidFill>
                <a:latin typeface="Calibri"/>
                <a:cs typeface="Calibri"/>
              </a:rPr>
              <a:t>Interval for</a:t>
            </a:r>
            <a:r>
              <a:rPr sz="800" spc="10" dirty="0">
                <a:solidFill>
                  <a:srgbClr val="EC7C30"/>
                </a:solidFill>
                <a:latin typeface="Calibri"/>
                <a:cs typeface="Calibri"/>
              </a:rPr>
              <a:t> </a:t>
            </a:r>
            <a:r>
              <a:rPr sz="800" dirty="0">
                <a:solidFill>
                  <a:srgbClr val="EC7C30"/>
                </a:solidFill>
                <a:latin typeface="Calibri"/>
                <a:cs typeface="Calibri"/>
              </a:rPr>
              <a:t>redeeming liquid</a:t>
            </a:r>
            <a:r>
              <a:rPr sz="800" spc="-5" dirty="0">
                <a:solidFill>
                  <a:srgbClr val="EC7C30"/>
                </a:solidFill>
                <a:latin typeface="Calibri"/>
                <a:cs typeface="Calibri"/>
              </a:rPr>
              <a:t> </a:t>
            </a:r>
            <a:r>
              <a:rPr sz="800" spc="-10" dirty="0">
                <a:solidFill>
                  <a:srgbClr val="EC7C30"/>
                </a:solidFill>
                <a:latin typeface="Calibri"/>
                <a:cs typeface="Calibri"/>
              </a:rPr>
              <a:t>tokens</a:t>
            </a:r>
            <a:endParaRPr sz="800" dirty="0">
              <a:latin typeface="Calibri"/>
              <a:cs typeface="Calibri"/>
            </a:endParaRPr>
          </a:p>
          <a:p>
            <a:pPr>
              <a:spcBef>
                <a:spcPts val="40"/>
              </a:spcBef>
            </a:pPr>
            <a:endParaRPr sz="700" dirty="0">
              <a:latin typeface="Calibri"/>
              <a:cs typeface="Calibri"/>
            </a:endParaRPr>
          </a:p>
          <a:p>
            <a:pPr marL="448309">
              <a:spcBef>
                <a:spcPts val="5"/>
              </a:spcBef>
            </a:pPr>
            <a:r>
              <a:rPr sz="800" spc="-10" dirty="0">
                <a:solidFill>
                  <a:srgbClr val="EC7C30"/>
                </a:solidFill>
                <a:latin typeface="Calibri"/>
                <a:cs typeface="Calibri"/>
              </a:rPr>
              <a:t>RedemptionInterval</a:t>
            </a:r>
            <a:r>
              <a:rPr sz="800" spc="15" dirty="0">
                <a:solidFill>
                  <a:srgbClr val="EC7C30"/>
                </a:solidFill>
                <a:latin typeface="Calibri"/>
                <a:cs typeface="Calibri"/>
              </a:rPr>
              <a:t> </a:t>
            </a:r>
            <a:r>
              <a:rPr sz="800" dirty="0">
                <a:solidFill>
                  <a:srgbClr val="EC7C30"/>
                </a:solidFill>
                <a:latin typeface="Calibri"/>
                <a:cs typeface="Calibri"/>
              </a:rPr>
              <a:t>uint64</a:t>
            </a:r>
            <a:r>
              <a:rPr sz="800" spc="30" dirty="0">
                <a:solidFill>
                  <a:srgbClr val="EC7C30"/>
                </a:solidFill>
                <a:latin typeface="Calibri"/>
                <a:cs typeface="Calibri"/>
              </a:rPr>
              <a:t> </a:t>
            </a:r>
            <a:r>
              <a:rPr sz="800" dirty="0">
                <a:solidFill>
                  <a:srgbClr val="EC7C30"/>
                </a:solidFill>
                <a:latin typeface="Calibri"/>
                <a:cs typeface="Calibri"/>
              </a:rPr>
              <a:t>`json:"</a:t>
            </a:r>
            <a:r>
              <a:rPr sz="800" spc="35" dirty="0">
                <a:solidFill>
                  <a:srgbClr val="EC7C30"/>
                </a:solidFill>
                <a:latin typeface="Calibri"/>
                <a:cs typeface="Calibri"/>
              </a:rPr>
              <a:t> </a:t>
            </a:r>
            <a:r>
              <a:rPr sz="800" spc="-10" dirty="0">
                <a:solidFill>
                  <a:srgbClr val="EC7C30"/>
                </a:solidFill>
                <a:latin typeface="Calibri"/>
                <a:cs typeface="Calibri"/>
              </a:rPr>
              <a:t>redemption_interval"`</a:t>
            </a:r>
            <a:endParaRPr sz="800" dirty="0">
              <a:latin typeface="Calibri"/>
              <a:cs typeface="Calibri"/>
            </a:endParaRPr>
          </a:p>
          <a:p>
            <a:pPr marL="448309" marR="1413510" indent="-47625">
              <a:lnSpc>
                <a:spcPts val="1860"/>
              </a:lnSpc>
              <a:spcBef>
                <a:spcPts val="85"/>
              </a:spcBef>
            </a:pPr>
            <a:r>
              <a:rPr sz="800" dirty="0">
                <a:solidFill>
                  <a:srgbClr val="EC7C30"/>
                </a:solidFill>
                <a:latin typeface="Calibri"/>
                <a:cs typeface="Calibri"/>
              </a:rPr>
              <a:t>//Rewards</a:t>
            </a:r>
            <a:r>
              <a:rPr sz="800" spc="-25" dirty="0">
                <a:solidFill>
                  <a:srgbClr val="EC7C30"/>
                </a:solidFill>
                <a:latin typeface="Calibri"/>
                <a:cs typeface="Calibri"/>
              </a:rPr>
              <a:t> </a:t>
            </a:r>
            <a:r>
              <a:rPr sz="800" dirty="0">
                <a:solidFill>
                  <a:srgbClr val="EC7C30"/>
                </a:solidFill>
                <a:latin typeface="Calibri"/>
                <a:cs typeface="Calibri"/>
              </a:rPr>
              <a:t>Withdrawal</a:t>
            </a:r>
            <a:r>
              <a:rPr sz="800" spc="-30" dirty="0">
                <a:solidFill>
                  <a:srgbClr val="EC7C30"/>
                </a:solidFill>
                <a:latin typeface="Calibri"/>
                <a:cs typeface="Calibri"/>
              </a:rPr>
              <a:t> </a:t>
            </a:r>
            <a:r>
              <a:rPr sz="800" dirty="0">
                <a:solidFill>
                  <a:srgbClr val="EC7C30"/>
                </a:solidFill>
                <a:latin typeface="Calibri"/>
                <a:cs typeface="Calibri"/>
              </a:rPr>
              <a:t>Interval</a:t>
            </a:r>
            <a:r>
              <a:rPr sz="800" spc="-25" dirty="0">
                <a:solidFill>
                  <a:srgbClr val="EC7C30"/>
                </a:solidFill>
                <a:latin typeface="Calibri"/>
                <a:cs typeface="Calibri"/>
              </a:rPr>
              <a:t> </a:t>
            </a:r>
            <a:r>
              <a:rPr sz="800" dirty="0">
                <a:solidFill>
                  <a:srgbClr val="EC7C30"/>
                </a:solidFill>
                <a:latin typeface="Calibri"/>
                <a:cs typeface="Calibri"/>
              </a:rPr>
              <a:t>for</a:t>
            </a:r>
            <a:r>
              <a:rPr sz="800" spc="-25" dirty="0">
                <a:solidFill>
                  <a:srgbClr val="EC7C30"/>
                </a:solidFill>
                <a:latin typeface="Calibri"/>
                <a:cs typeface="Calibri"/>
              </a:rPr>
              <a:t> </a:t>
            </a:r>
            <a:r>
              <a:rPr sz="800" dirty="0">
                <a:solidFill>
                  <a:srgbClr val="EC7C30"/>
                </a:solidFill>
                <a:latin typeface="Calibri"/>
                <a:cs typeface="Calibri"/>
              </a:rPr>
              <a:t>Dapp</a:t>
            </a:r>
            <a:r>
              <a:rPr sz="800" spc="-10" dirty="0">
                <a:solidFill>
                  <a:srgbClr val="EC7C30"/>
                </a:solidFill>
                <a:latin typeface="Calibri"/>
                <a:cs typeface="Calibri"/>
              </a:rPr>
              <a:t> </a:t>
            </a:r>
            <a:r>
              <a:rPr sz="800" dirty="0">
                <a:solidFill>
                  <a:srgbClr val="EC7C30"/>
                </a:solidFill>
                <a:latin typeface="Calibri"/>
                <a:cs typeface="Calibri"/>
              </a:rPr>
              <a:t>rewards</a:t>
            </a:r>
            <a:r>
              <a:rPr sz="800" spc="-25" dirty="0">
                <a:solidFill>
                  <a:srgbClr val="EC7C30"/>
                </a:solidFill>
                <a:latin typeface="Calibri"/>
                <a:cs typeface="Calibri"/>
              </a:rPr>
              <a:t> </a:t>
            </a:r>
            <a:r>
              <a:rPr sz="800" dirty="0">
                <a:solidFill>
                  <a:srgbClr val="EC7C30"/>
                </a:solidFill>
                <a:latin typeface="Calibri"/>
                <a:cs typeface="Calibri"/>
              </a:rPr>
              <a:t>withdrawal</a:t>
            </a:r>
            <a:r>
              <a:rPr sz="800" spc="-20" dirty="0">
                <a:solidFill>
                  <a:srgbClr val="EC7C30"/>
                </a:solidFill>
                <a:latin typeface="Calibri"/>
                <a:cs typeface="Calibri"/>
              </a:rPr>
              <a:t> </a:t>
            </a:r>
            <a:r>
              <a:rPr sz="800" dirty="0">
                <a:solidFill>
                  <a:srgbClr val="EC7C30"/>
                </a:solidFill>
                <a:latin typeface="Calibri"/>
                <a:cs typeface="Calibri"/>
              </a:rPr>
              <a:t>from</a:t>
            </a:r>
            <a:r>
              <a:rPr sz="800" spc="-10" dirty="0">
                <a:solidFill>
                  <a:srgbClr val="EC7C30"/>
                </a:solidFill>
                <a:latin typeface="Calibri"/>
                <a:cs typeface="Calibri"/>
              </a:rPr>
              <a:t> </a:t>
            </a:r>
            <a:r>
              <a:rPr sz="800" spc="-20" dirty="0">
                <a:solidFill>
                  <a:srgbClr val="EC7C30"/>
                </a:solidFill>
                <a:latin typeface="Calibri"/>
                <a:cs typeface="Calibri"/>
              </a:rPr>
              <a:t>pool</a:t>
            </a:r>
            <a:r>
              <a:rPr sz="800" spc="500" dirty="0">
                <a:solidFill>
                  <a:srgbClr val="EC7C30"/>
                </a:solidFill>
                <a:latin typeface="Calibri"/>
                <a:cs typeface="Calibri"/>
              </a:rPr>
              <a:t> </a:t>
            </a:r>
            <a:r>
              <a:rPr sz="800" spc="-10" dirty="0">
                <a:solidFill>
                  <a:srgbClr val="EC7C30"/>
                </a:solidFill>
                <a:latin typeface="Calibri"/>
                <a:cs typeface="Calibri"/>
              </a:rPr>
              <a:t>RewardsWithdrawalInterval</a:t>
            </a:r>
            <a:r>
              <a:rPr sz="800" spc="35" dirty="0">
                <a:solidFill>
                  <a:srgbClr val="EC7C30"/>
                </a:solidFill>
                <a:latin typeface="Calibri"/>
                <a:cs typeface="Calibri"/>
              </a:rPr>
              <a:t> </a:t>
            </a:r>
            <a:r>
              <a:rPr sz="800" dirty="0">
                <a:solidFill>
                  <a:srgbClr val="EC7C30"/>
                </a:solidFill>
                <a:latin typeface="Calibri"/>
                <a:cs typeface="Calibri"/>
              </a:rPr>
              <a:t>uint64</a:t>
            </a:r>
            <a:r>
              <a:rPr sz="800" spc="40" dirty="0">
                <a:solidFill>
                  <a:srgbClr val="EC7C30"/>
                </a:solidFill>
                <a:latin typeface="Calibri"/>
                <a:cs typeface="Calibri"/>
              </a:rPr>
              <a:t> </a:t>
            </a:r>
            <a:r>
              <a:rPr sz="800" dirty="0">
                <a:solidFill>
                  <a:srgbClr val="EC7C30"/>
                </a:solidFill>
                <a:latin typeface="Calibri"/>
                <a:cs typeface="Calibri"/>
              </a:rPr>
              <a:t>`json:"</a:t>
            </a:r>
            <a:r>
              <a:rPr sz="800" spc="45" dirty="0">
                <a:solidFill>
                  <a:srgbClr val="EC7C30"/>
                </a:solidFill>
                <a:latin typeface="Calibri"/>
                <a:cs typeface="Calibri"/>
              </a:rPr>
              <a:t> </a:t>
            </a:r>
            <a:r>
              <a:rPr sz="800" spc="-10" dirty="0">
                <a:solidFill>
                  <a:srgbClr val="EC7C30"/>
                </a:solidFill>
                <a:latin typeface="Calibri"/>
                <a:cs typeface="Calibri"/>
              </a:rPr>
              <a:t>rewards_withdrawal_interval"`</a:t>
            </a:r>
            <a:endParaRPr sz="800" dirty="0">
              <a:latin typeface="Calibri"/>
              <a:cs typeface="Calibri"/>
            </a:endParaRPr>
          </a:p>
        </p:txBody>
      </p:sp>
      <p:sp>
        <p:nvSpPr>
          <p:cNvPr id="8" name="object 8"/>
          <p:cNvSpPr txBox="1"/>
          <p:nvPr/>
        </p:nvSpPr>
        <p:spPr>
          <a:xfrm>
            <a:off x="6682251" y="6939153"/>
            <a:ext cx="57785" cy="136576"/>
          </a:xfrm>
          <a:prstGeom prst="rect">
            <a:avLst/>
          </a:prstGeom>
        </p:spPr>
        <p:txBody>
          <a:bodyPr vert="horz" wrap="square" lIns="0" tIns="13335" rIns="0" bIns="0" rtlCol="0">
            <a:spAutoFit/>
          </a:bodyPr>
          <a:lstStyle/>
          <a:p>
            <a:pPr marL="12700">
              <a:spcBef>
                <a:spcPts val="105"/>
              </a:spcBef>
            </a:pPr>
            <a:r>
              <a:rPr sz="800" dirty="0">
                <a:solidFill>
                  <a:srgbClr val="EC7C30"/>
                </a:solidFill>
                <a:latin typeface="Calibri"/>
                <a:cs typeface="Calibri"/>
              </a:rPr>
              <a:t>}</a:t>
            </a:r>
            <a:endParaRPr sz="800">
              <a:latin typeface="Calibri"/>
              <a:cs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B5D4C6-AD22-17C3-6AA8-1F45B28E5D30}"/>
              </a:ext>
            </a:extLst>
          </p:cNvPr>
          <p:cNvSpPr txBox="1"/>
          <p:nvPr/>
        </p:nvSpPr>
        <p:spPr>
          <a:xfrm>
            <a:off x="4176564" y="1458268"/>
            <a:ext cx="10513168" cy="5447645"/>
          </a:xfrm>
          <a:prstGeom prst="rect">
            <a:avLst/>
          </a:prstGeom>
          <a:noFill/>
        </p:spPr>
        <p:txBody>
          <a:bodyPr wrap="square">
            <a:spAutoFit/>
          </a:bodyPr>
          <a:lstStyle/>
          <a:p>
            <a:r>
              <a:rPr lang="en-IN" sz="2400" b="1" dirty="0">
                <a:solidFill>
                  <a:srgbClr val="FF0000"/>
                </a:solidFill>
              </a:rPr>
              <a:t>Here is a brief overview of architecture</a:t>
            </a:r>
          </a:p>
          <a:p>
            <a:endParaRPr lang="en-IN" dirty="0"/>
          </a:p>
          <a:p>
            <a:r>
              <a:rPr lang="en-IN" b="1" dirty="0">
                <a:solidFill>
                  <a:srgbClr val="7030A0"/>
                </a:solidFill>
              </a:rPr>
              <a:t>In Archway code contract metadata is used to store </a:t>
            </a:r>
            <a:r>
              <a:rPr lang="en-IN" b="1" dirty="0">
                <a:solidFill>
                  <a:srgbClr val="00B0F0"/>
                </a:solidFill>
              </a:rPr>
              <a:t>Rewards Address for contract</a:t>
            </a:r>
            <a:r>
              <a:rPr lang="en-IN" b="1" dirty="0">
                <a:solidFill>
                  <a:srgbClr val="7030A0"/>
                </a:solidFill>
              </a:rPr>
              <a:t>.</a:t>
            </a:r>
          </a:p>
          <a:p>
            <a:endParaRPr lang="en-IN" b="1" dirty="0">
              <a:solidFill>
                <a:srgbClr val="7030A0"/>
              </a:solidFill>
            </a:endParaRPr>
          </a:p>
          <a:p>
            <a:r>
              <a:rPr lang="en-IN" b="1" dirty="0">
                <a:solidFill>
                  <a:srgbClr val="7030A0"/>
                </a:solidFill>
              </a:rPr>
              <a:t>Certain additional fields -</a:t>
            </a:r>
          </a:p>
          <a:p>
            <a:endParaRPr lang="en-IN" b="1" dirty="0">
              <a:solidFill>
                <a:srgbClr val="7030A0"/>
              </a:solidFill>
            </a:endParaRPr>
          </a:p>
          <a:p>
            <a:r>
              <a:rPr lang="en-IN" b="1" dirty="0">
                <a:solidFill>
                  <a:srgbClr val="7030A0"/>
                </a:solidFill>
              </a:rPr>
              <a:t>1)enableliquidstaking - to enable </a:t>
            </a:r>
            <a:r>
              <a:rPr lang="en-IN" b="1" dirty="0">
                <a:solidFill>
                  <a:srgbClr val="00B0F0"/>
                </a:solidFill>
              </a:rPr>
              <a:t>liquid staking for contract</a:t>
            </a:r>
            <a:r>
              <a:rPr lang="en-IN" b="1" dirty="0">
                <a:solidFill>
                  <a:srgbClr val="7030A0"/>
                </a:solidFill>
              </a:rPr>
              <a:t>, </a:t>
            </a:r>
          </a:p>
          <a:p>
            <a:endParaRPr lang="en-IN" b="1" dirty="0">
              <a:solidFill>
                <a:srgbClr val="7030A0"/>
              </a:solidFill>
            </a:endParaRPr>
          </a:p>
          <a:p>
            <a:r>
              <a:rPr lang="en-IN" b="1" dirty="0">
                <a:solidFill>
                  <a:srgbClr val="7030A0"/>
                </a:solidFill>
              </a:rPr>
              <a:t>2)Liquidity tokens address - </a:t>
            </a:r>
            <a:r>
              <a:rPr lang="en-IN" b="1" dirty="0">
                <a:solidFill>
                  <a:srgbClr val="0099FF"/>
                </a:solidFill>
              </a:rPr>
              <a:t>address where contracts liquid tokens will be stored</a:t>
            </a:r>
            <a:r>
              <a:rPr lang="en-IN" b="1" dirty="0">
                <a:solidFill>
                  <a:srgbClr val="7030A0"/>
                </a:solidFill>
              </a:rPr>
              <a:t>, </a:t>
            </a:r>
          </a:p>
          <a:p>
            <a:endParaRPr lang="en-IN" b="1" dirty="0">
              <a:solidFill>
                <a:srgbClr val="7030A0"/>
              </a:solidFill>
            </a:endParaRPr>
          </a:p>
          <a:p>
            <a:r>
              <a:rPr lang="en-IN" b="1" dirty="0">
                <a:solidFill>
                  <a:srgbClr val="7030A0"/>
                </a:solidFill>
              </a:rPr>
              <a:t>3)redemption address - </a:t>
            </a:r>
            <a:r>
              <a:rPr lang="en-IN" b="1" dirty="0">
                <a:solidFill>
                  <a:srgbClr val="00B0F0"/>
                </a:solidFill>
              </a:rPr>
              <a:t>redemption tokens distribution address</a:t>
            </a:r>
            <a:r>
              <a:rPr lang="en-IN" b="1" dirty="0">
                <a:solidFill>
                  <a:srgbClr val="7030A0"/>
                </a:solidFill>
              </a:rPr>
              <a:t>, </a:t>
            </a:r>
          </a:p>
          <a:p>
            <a:endParaRPr lang="en-IN" b="1" dirty="0">
              <a:solidFill>
                <a:srgbClr val="7030A0"/>
              </a:solidFill>
            </a:endParaRPr>
          </a:p>
          <a:p>
            <a:r>
              <a:rPr lang="en-IN" b="1" dirty="0">
                <a:solidFill>
                  <a:srgbClr val="7030A0"/>
                </a:solidFill>
              </a:rPr>
              <a:t>4)minimumrewardstoliquidstake - </a:t>
            </a:r>
            <a:r>
              <a:rPr lang="en-IN" b="1" dirty="0">
                <a:solidFill>
                  <a:srgbClr val="0099FF"/>
                </a:solidFill>
              </a:rPr>
              <a:t>minimum rewards amount to liquid stake</a:t>
            </a:r>
            <a:r>
              <a:rPr lang="en-IN" b="1" dirty="0">
                <a:solidFill>
                  <a:srgbClr val="7030A0"/>
                </a:solidFill>
              </a:rPr>
              <a:t>, </a:t>
            </a:r>
          </a:p>
          <a:p>
            <a:endParaRPr lang="en-IN" b="1" dirty="0">
              <a:solidFill>
                <a:srgbClr val="7030A0"/>
              </a:solidFill>
            </a:endParaRPr>
          </a:p>
          <a:p>
            <a:r>
              <a:rPr lang="en-IN" b="1" dirty="0">
                <a:solidFill>
                  <a:srgbClr val="7030A0"/>
                </a:solidFill>
              </a:rPr>
              <a:t>5)liquid stake interval - </a:t>
            </a:r>
            <a:r>
              <a:rPr lang="en-IN" b="1" dirty="0">
                <a:solidFill>
                  <a:srgbClr val="0099FF"/>
                </a:solidFill>
              </a:rPr>
              <a:t>Liquid Stake Interval for rewards</a:t>
            </a:r>
            <a:r>
              <a:rPr lang="en-IN" b="1" dirty="0">
                <a:solidFill>
                  <a:srgbClr val="7030A0"/>
                </a:solidFill>
              </a:rPr>
              <a:t>, after rewards aggregation,</a:t>
            </a:r>
          </a:p>
          <a:p>
            <a:endParaRPr lang="en-IN" b="1" dirty="0">
              <a:solidFill>
                <a:srgbClr val="7030A0"/>
              </a:solidFill>
            </a:endParaRPr>
          </a:p>
          <a:p>
            <a:r>
              <a:rPr lang="en-IN" b="1" dirty="0">
                <a:solidFill>
                  <a:srgbClr val="7030A0"/>
                </a:solidFill>
              </a:rPr>
              <a:t>6)redemption interval - </a:t>
            </a:r>
            <a:r>
              <a:rPr lang="en-IN" b="1" dirty="0">
                <a:solidFill>
                  <a:srgbClr val="0099FF"/>
                </a:solidFill>
              </a:rPr>
              <a:t>Redemption Interval for redeeming </a:t>
            </a:r>
            <a:r>
              <a:rPr lang="en-IN" b="1" dirty="0">
                <a:solidFill>
                  <a:srgbClr val="7030A0"/>
                </a:solidFill>
              </a:rPr>
              <a:t>liquid tokens, </a:t>
            </a:r>
          </a:p>
          <a:p>
            <a:endParaRPr lang="en-IN" b="1" dirty="0">
              <a:solidFill>
                <a:srgbClr val="7030A0"/>
              </a:solidFill>
            </a:endParaRPr>
          </a:p>
          <a:p>
            <a:r>
              <a:rPr lang="en-IN" b="1" dirty="0">
                <a:solidFill>
                  <a:srgbClr val="7030A0"/>
                </a:solidFill>
              </a:rPr>
              <a:t>7)</a:t>
            </a:r>
            <a:r>
              <a:rPr lang="en-IN" b="1" dirty="0" err="1">
                <a:solidFill>
                  <a:srgbClr val="7030A0"/>
                </a:solidFill>
              </a:rPr>
              <a:t>rewards_withdrawal_interval</a:t>
            </a:r>
            <a:r>
              <a:rPr lang="en-IN" b="1" dirty="0">
                <a:solidFill>
                  <a:srgbClr val="7030A0"/>
                </a:solidFill>
              </a:rPr>
              <a:t> - </a:t>
            </a:r>
            <a:r>
              <a:rPr lang="en-IN" b="1" dirty="0">
                <a:solidFill>
                  <a:srgbClr val="00B0F0"/>
                </a:solidFill>
              </a:rPr>
              <a:t>Rewards Withdrawal Interval for Dapp rewards withdrawal </a:t>
            </a:r>
            <a:r>
              <a:rPr lang="en-IN" b="1" dirty="0">
                <a:solidFill>
                  <a:srgbClr val="7030A0"/>
                </a:solidFill>
              </a:rPr>
              <a:t>from pool</a:t>
            </a:r>
          </a:p>
        </p:txBody>
      </p:sp>
    </p:spTree>
    <p:extLst>
      <p:ext uri="{BB962C8B-B14F-4D97-AF65-F5344CB8AC3E}">
        <p14:creationId xmlns:p14="http://schemas.microsoft.com/office/powerpoint/2010/main" val="1509246248"/>
      </p:ext>
    </p:extLst>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91FBDE-9963-8F9D-7504-077156B8E21E}"/>
              </a:ext>
            </a:extLst>
          </p:cNvPr>
          <p:cNvSpPr txBox="1"/>
          <p:nvPr/>
        </p:nvSpPr>
        <p:spPr>
          <a:xfrm>
            <a:off x="3888532" y="2538388"/>
            <a:ext cx="10657184" cy="4247317"/>
          </a:xfrm>
          <a:prstGeom prst="rect">
            <a:avLst/>
          </a:prstGeom>
          <a:noFill/>
        </p:spPr>
        <p:txBody>
          <a:bodyPr wrap="square">
            <a:spAutoFit/>
          </a:bodyPr>
          <a:lstStyle/>
          <a:p>
            <a:r>
              <a:rPr lang="en-US" b="1" dirty="0">
                <a:solidFill>
                  <a:srgbClr val="7030A0"/>
                </a:solidFill>
              </a:rPr>
              <a:t>Description of epoch module to optimise liquid staking on Archway</a:t>
            </a:r>
          </a:p>
          <a:p>
            <a:r>
              <a:rPr lang="en-US" dirty="0"/>
              <a:t>                  </a:t>
            </a:r>
          </a:p>
          <a:p>
            <a:r>
              <a:rPr lang="en-US" b="1" dirty="0">
                <a:solidFill>
                  <a:srgbClr val="00B0F0"/>
                </a:solidFill>
              </a:rPr>
              <a:t>Epoch are just like cron or azkaban schedule for code to run.     </a:t>
            </a:r>
          </a:p>
          <a:p>
            <a:endParaRPr lang="en-US" b="1" dirty="0">
              <a:solidFill>
                <a:srgbClr val="00B0F0"/>
              </a:solidFill>
            </a:endParaRPr>
          </a:p>
          <a:p>
            <a:r>
              <a:rPr lang="en-US" b="1" dirty="0">
                <a:solidFill>
                  <a:srgbClr val="00B0F0"/>
                </a:solidFill>
              </a:rPr>
              <a:t>There are different types of epoch intervals - </a:t>
            </a:r>
            <a:r>
              <a:rPr lang="en-US" b="1" dirty="0">
                <a:solidFill>
                  <a:srgbClr val="FF0000"/>
                </a:solidFill>
              </a:rPr>
              <a:t>Week, Day Epoch, LIQUID_STAKING_DApp_Rewards_EPOCH 12 hours app, REDEMPTION_RATE_QUERY_EPOCH 3 hours app, Rewards withdrawal Epoch</a:t>
            </a:r>
            <a:r>
              <a:rPr lang="en-US" b="1" dirty="0">
                <a:solidFill>
                  <a:srgbClr val="00B0F0"/>
                </a:solidFill>
              </a:rPr>
              <a:t>.</a:t>
            </a:r>
          </a:p>
          <a:p>
            <a:r>
              <a:rPr lang="en-US" b="1" dirty="0">
                <a:solidFill>
                  <a:srgbClr val="00B0F0"/>
                </a:solidFill>
              </a:rPr>
              <a:t>There </a:t>
            </a:r>
            <a:r>
              <a:rPr lang="en-US" b="1" dirty="0">
                <a:solidFill>
                  <a:srgbClr val="FF0000"/>
                </a:solidFill>
              </a:rPr>
              <a:t>is prefix key value store </a:t>
            </a:r>
            <a:r>
              <a:rPr lang="en-US" b="1" dirty="0">
                <a:solidFill>
                  <a:srgbClr val="00B0F0"/>
                </a:solidFill>
              </a:rPr>
              <a:t>dedicated to </a:t>
            </a:r>
            <a:r>
              <a:rPr lang="en-US" b="1" dirty="0">
                <a:solidFill>
                  <a:srgbClr val="FF0000"/>
                </a:solidFill>
              </a:rPr>
              <a:t>storing epoch information</a:t>
            </a:r>
            <a:r>
              <a:rPr lang="en-US" b="1" dirty="0">
                <a:solidFill>
                  <a:srgbClr val="00B0F0"/>
                </a:solidFill>
              </a:rPr>
              <a:t> where </a:t>
            </a:r>
            <a:r>
              <a:rPr lang="en-US" b="1" dirty="0">
                <a:solidFill>
                  <a:srgbClr val="FF0000"/>
                </a:solidFill>
              </a:rPr>
              <a:t>key</a:t>
            </a:r>
            <a:r>
              <a:rPr lang="en-US" b="1" dirty="0">
                <a:solidFill>
                  <a:srgbClr val="00B0F0"/>
                </a:solidFill>
              </a:rPr>
              <a:t> for epoch info records are - </a:t>
            </a:r>
            <a:r>
              <a:rPr lang="en-US" b="1" dirty="0">
                <a:solidFill>
                  <a:srgbClr val="FF0000"/>
                </a:solidFill>
              </a:rPr>
              <a:t>epoch identifiers for different types of epoch</a:t>
            </a:r>
            <a:r>
              <a:rPr lang="en-US" b="1" dirty="0">
                <a:solidFill>
                  <a:srgbClr val="00B0F0"/>
                </a:solidFill>
              </a:rPr>
              <a:t>.</a:t>
            </a:r>
          </a:p>
          <a:p>
            <a:endParaRPr lang="en-US" b="1" dirty="0">
              <a:solidFill>
                <a:srgbClr val="00B0F0"/>
              </a:solidFill>
            </a:endParaRPr>
          </a:p>
          <a:p>
            <a:r>
              <a:rPr lang="en-US" b="1" dirty="0">
                <a:solidFill>
                  <a:srgbClr val="00B0F0"/>
                </a:solidFill>
              </a:rPr>
              <a:t>Keeper supports operation such as </a:t>
            </a:r>
            <a:r>
              <a:rPr lang="en-US" b="1" dirty="0">
                <a:solidFill>
                  <a:srgbClr val="FF0000"/>
                </a:solidFill>
              </a:rPr>
              <a:t>getting, setting, deleting, iterating all Epoch info objects.</a:t>
            </a:r>
          </a:p>
          <a:p>
            <a:endParaRPr lang="en-US" b="1" dirty="0">
              <a:solidFill>
                <a:srgbClr val="00B0F0"/>
              </a:solidFill>
            </a:endParaRPr>
          </a:p>
          <a:p>
            <a:r>
              <a:rPr lang="en-US" b="1" dirty="0">
                <a:solidFill>
                  <a:srgbClr val="00B0F0"/>
                </a:solidFill>
              </a:rPr>
              <a:t>In the </a:t>
            </a:r>
            <a:r>
              <a:rPr lang="en-US" b="1" dirty="0">
                <a:solidFill>
                  <a:srgbClr val="FF0000"/>
                </a:solidFill>
              </a:rPr>
              <a:t>begin blocker</a:t>
            </a:r>
            <a:r>
              <a:rPr lang="en-US" b="1" dirty="0">
                <a:solidFill>
                  <a:srgbClr val="00B0F0"/>
                </a:solidFill>
              </a:rPr>
              <a:t>, each epoch info object is iterated upon and should particular type of epoch start or not is determined </a:t>
            </a:r>
            <a:r>
              <a:rPr lang="en-US" b="1" dirty="0">
                <a:solidFill>
                  <a:srgbClr val="FF0000"/>
                </a:solidFill>
              </a:rPr>
              <a:t>by comparing current block time is after epoch start time</a:t>
            </a:r>
            <a:r>
              <a:rPr lang="en-US" b="1" dirty="0">
                <a:solidFill>
                  <a:srgbClr val="00B0F0"/>
                </a:solidFill>
              </a:rPr>
              <a:t>, start epoch flags are set for different epoch types based on above condition, </a:t>
            </a:r>
            <a:r>
              <a:rPr lang="en-US" b="1" dirty="0">
                <a:solidFill>
                  <a:srgbClr val="FF0000"/>
                </a:solidFill>
              </a:rPr>
              <a:t>epoch counter i.e epoch number is increased for each epoch type</a:t>
            </a:r>
            <a:r>
              <a:rPr lang="en-US" b="1" dirty="0">
                <a:solidFill>
                  <a:srgbClr val="00B0F0"/>
                </a:solidFill>
              </a:rPr>
              <a:t>, next epoch number start time is determined and </a:t>
            </a:r>
            <a:r>
              <a:rPr lang="en-US" b="1" dirty="0">
                <a:solidFill>
                  <a:srgbClr val="FF0000"/>
                </a:solidFill>
              </a:rPr>
              <a:t>epoch info is serialised to store</a:t>
            </a:r>
            <a:r>
              <a:rPr lang="en-US" b="1" dirty="0">
                <a:solidFill>
                  <a:srgbClr val="00B0F0"/>
                </a:solidFill>
              </a:rPr>
              <a:t>. </a:t>
            </a:r>
            <a:endParaRPr lang="en-IN" b="1" dirty="0">
              <a:solidFill>
                <a:srgbClr val="00B0F0"/>
              </a:solidFill>
            </a:endParaRPr>
          </a:p>
        </p:txBody>
      </p:sp>
    </p:spTree>
    <p:extLst>
      <p:ext uri="{BB962C8B-B14F-4D97-AF65-F5344CB8AC3E}">
        <p14:creationId xmlns:p14="http://schemas.microsoft.com/office/powerpoint/2010/main" val="729169103"/>
      </p:ext>
    </p:extLst>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0EBC64-A291-114A-86A8-6171426B0B4B}"/>
              </a:ext>
            </a:extLst>
          </p:cNvPr>
          <p:cNvSpPr txBox="1"/>
          <p:nvPr/>
        </p:nvSpPr>
        <p:spPr>
          <a:xfrm>
            <a:off x="4752324" y="2115046"/>
            <a:ext cx="9505664" cy="6463308"/>
          </a:xfrm>
          <a:prstGeom prst="rect">
            <a:avLst/>
          </a:prstGeom>
          <a:noFill/>
        </p:spPr>
        <p:txBody>
          <a:bodyPr wrap="square">
            <a:spAutoFit/>
          </a:bodyPr>
          <a:lstStyle/>
          <a:p>
            <a:r>
              <a:rPr lang="en-IN" b="1" dirty="0">
                <a:solidFill>
                  <a:srgbClr val="FF0000"/>
                </a:solidFill>
              </a:rPr>
              <a:t>There are two hooks available -</a:t>
            </a:r>
          </a:p>
          <a:p>
            <a:r>
              <a:rPr lang="en-IN" b="1" dirty="0" err="1">
                <a:solidFill>
                  <a:srgbClr val="FF0000"/>
                </a:solidFill>
              </a:rPr>
              <a:t>AfterEpochEnd</a:t>
            </a:r>
            <a:r>
              <a:rPr lang="en-IN" b="1" dirty="0">
                <a:solidFill>
                  <a:srgbClr val="FF0000"/>
                </a:solidFill>
              </a:rPr>
              <a:t> and </a:t>
            </a:r>
            <a:r>
              <a:rPr lang="en-IN" b="1" dirty="0" err="1">
                <a:solidFill>
                  <a:srgbClr val="FF0000"/>
                </a:solidFill>
              </a:rPr>
              <a:t>BeforeEpochStart</a:t>
            </a:r>
            <a:endParaRPr lang="en-IN" b="1" dirty="0">
              <a:solidFill>
                <a:srgbClr val="FF0000"/>
              </a:solidFill>
            </a:endParaRPr>
          </a:p>
          <a:p>
            <a:endParaRPr lang="en-IN" dirty="0"/>
          </a:p>
          <a:p>
            <a:r>
              <a:rPr lang="en-IN" b="1" dirty="0">
                <a:solidFill>
                  <a:srgbClr val="FF00FF"/>
                </a:solidFill>
              </a:rPr>
              <a:t>Following code executes in before epoch start - </a:t>
            </a:r>
          </a:p>
          <a:p>
            <a:endParaRPr lang="en-IN" b="1" dirty="0">
              <a:solidFill>
                <a:srgbClr val="FF00FF"/>
              </a:solidFill>
            </a:endParaRPr>
          </a:p>
          <a:p>
            <a:r>
              <a:rPr lang="en-IN" b="1" dirty="0">
                <a:solidFill>
                  <a:srgbClr val="FF00FF"/>
                </a:solidFill>
              </a:rPr>
              <a:t>a)</a:t>
            </a:r>
          </a:p>
          <a:p>
            <a:r>
              <a:rPr lang="en-IN" b="1" dirty="0">
                <a:solidFill>
                  <a:srgbClr val="FF00FF"/>
                </a:solidFill>
              </a:rPr>
              <a:t>// </a:t>
            </a:r>
            <a:r>
              <a:rPr lang="en-IN" b="1" dirty="0" err="1">
                <a:solidFill>
                  <a:srgbClr val="FF0000"/>
                </a:solidFill>
              </a:rPr>
              <a:t>Liquid_Staking_Module</a:t>
            </a:r>
            <a:r>
              <a:rPr lang="en-IN" b="1" dirty="0">
                <a:solidFill>
                  <a:srgbClr val="FF0000"/>
                </a:solidFill>
              </a:rPr>
              <a:t> Epoch - Process Liquid staking Deposits</a:t>
            </a:r>
          </a:p>
          <a:p>
            <a:endParaRPr lang="en-IN" b="1" dirty="0">
              <a:solidFill>
                <a:srgbClr val="FF00FF"/>
              </a:solidFill>
            </a:endParaRPr>
          </a:p>
          <a:p>
            <a:r>
              <a:rPr lang="en-IN" b="1" dirty="0">
                <a:solidFill>
                  <a:srgbClr val="FF00FF"/>
                </a:solidFill>
              </a:rPr>
              <a:t>if </a:t>
            </a:r>
            <a:r>
              <a:rPr lang="en-IN" b="1" dirty="0" err="1">
                <a:solidFill>
                  <a:srgbClr val="FF00FF"/>
                </a:solidFill>
              </a:rPr>
              <a:t>epochInfo.Identifier</a:t>
            </a:r>
            <a:r>
              <a:rPr lang="en-IN" b="1" dirty="0">
                <a:solidFill>
                  <a:srgbClr val="FF00FF"/>
                </a:solidFill>
              </a:rPr>
              <a:t> == </a:t>
            </a:r>
            <a:r>
              <a:rPr lang="en-IN" b="1" dirty="0" err="1">
                <a:solidFill>
                  <a:srgbClr val="FF00FF"/>
                </a:solidFill>
              </a:rPr>
              <a:t>epochstypes.LIQUID_STAKING_DApp_Rewards_EPOCH</a:t>
            </a:r>
            <a:endParaRPr lang="en-IN" b="1" dirty="0">
              <a:solidFill>
                <a:srgbClr val="FF00FF"/>
              </a:solidFill>
            </a:endParaRPr>
          </a:p>
          <a:p>
            <a:endParaRPr lang="en-IN" b="1" dirty="0">
              <a:solidFill>
                <a:srgbClr val="FF00FF"/>
              </a:solidFill>
            </a:endParaRPr>
          </a:p>
          <a:p>
            <a:r>
              <a:rPr lang="en-IN" b="1" dirty="0">
                <a:solidFill>
                  <a:srgbClr val="FF00FF"/>
                </a:solidFill>
              </a:rPr>
              <a:t>For each contract address with liquid staking enabled{</a:t>
            </a:r>
          </a:p>
          <a:p>
            <a:endParaRPr lang="en-IN" b="1" dirty="0">
              <a:solidFill>
                <a:srgbClr val="FF00FF"/>
              </a:solidFill>
            </a:endParaRPr>
          </a:p>
          <a:p>
            <a:r>
              <a:rPr lang="en-IN" b="1" dirty="0">
                <a:solidFill>
                  <a:srgbClr val="FF00FF"/>
                </a:solidFill>
              </a:rPr>
              <a:t>If </a:t>
            </a:r>
            <a:r>
              <a:rPr lang="en-IN" b="1" dirty="0" err="1">
                <a:solidFill>
                  <a:srgbClr val="FF00FF"/>
                </a:solidFill>
              </a:rPr>
              <a:t>epochNumber%contract.LiquidStakeInterval</a:t>
            </a:r>
            <a:r>
              <a:rPr lang="en-IN" b="1" dirty="0">
                <a:solidFill>
                  <a:srgbClr val="FF00FF"/>
                </a:solidFill>
              </a:rPr>
              <a:t> == 0 {</a:t>
            </a:r>
          </a:p>
          <a:p>
            <a:endParaRPr lang="en-IN" b="1" dirty="0">
              <a:solidFill>
                <a:srgbClr val="FF00FF"/>
              </a:solidFill>
            </a:endParaRPr>
          </a:p>
          <a:p>
            <a:r>
              <a:rPr lang="en-IN" b="1" dirty="0">
                <a:solidFill>
                  <a:srgbClr val="FF00FF"/>
                </a:solidFill>
              </a:rPr>
              <a:t>If </a:t>
            </a:r>
            <a:r>
              <a:rPr lang="en-IN" b="1" dirty="0" err="1">
                <a:solidFill>
                  <a:srgbClr val="FF00FF"/>
                </a:solidFill>
              </a:rPr>
              <a:t>contract.RewardAmount</a:t>
            </a:r>
            <a:r>
              <a:rPr lang="en-IN" b="1" dirty="0">
                <a:solidFill>
                  <a:srgbClr val="FF00FF"/>
                </a:solidFill>
              </a:rPr>
              <a:t> &gt; </a:t>
            </a:r>
            <a:r>
              <a:rPr lang="en-IN" b="1" dirty="0" err="1">
                <a:solidFill>
                  <a:srgbClr val="FF00FF"/>
                </a:solidFill>
              </a:rPr>
              <a:t>contract.RewardstoLiquidStake</a:t>
            </a:r>
            <a:r>
              <a:rPr lang="en-IN" b="1" dirty="0">
                <a:solidFill>
                  <a:srgbClr val="FF00FF"/>
                </a:solidFill>
              </a:rPr>
              <a:t> {</a:t>
            </a:r>
          </a:p>
          <a:p>
            <a:endParaRPr lang="en-IN" b="1" dirty="0">
              <a:solidFill>
                <a:srgbClr val="FF00FF"/>
              </a:solidFill>
            </a:endParaRPr>
          </a:p>
          <a:p>
            <a:r>
              <a:rPr lang="en-IN" b="1" dirty="0">
                <a:solidFill>
                  <a:srgbClr val="FF0000"/>
                </a:solidFill>
              </a:rPr>
              <a:t>//If reward amount greater than equal to </a:t>
            </a:r>
            <a:r>
              <a:rPr lang="en-IN" b="1" dirty="0" err="1">
                <a:solidFill>
                  <a:srgbClr val="FF0000"/>
                </a:solidFill>
              </a:rPr>
              <a:t>RewardstoliquidStake</a:t>
            </a:r>
            <a:r>
              <a:rPr lang="en-IN" b="1" dirty="0">
                <a:solidFill>
                  <a:srgbClr val="FF0000"/>
                </a:solidFill>
              </a:rPr>
              <a:t> (accumulated across </a:t>
            </a:r>
            <a:r>
              <a:rPr lang="en-IN" b="1" dirty="0" err="1">
                <a:solidFill>
                  <a:srgbClr val="FF0000"/>
                </a:solidFill>
              </a:rPr>
              <a:t>contract.LiquidStakeInterval</a:t>
            </a:r>
            <a:r>
              <a:rPr lang="en-IN" b="1" dirty="0">
                <a:solidFill>
                  <a:srgbClr val="FF0000"/>
                </a:solidFill>
              </a:rPr>
              <a:t> epoch),</a:t>
            </a:r>
          </a:p>
          <a:p>
            <a:endParaRPr lang="en-IN" b="1" dirty="0">
              <a:solidFill>
                <a:srgbClr val="FF0000"/>
              </a:solidFill>
            </a:endParaRPr>
          </a:p>
          <a:p>
            <a:r>
              <a:rPr lang="en-IN" b="1" dirty="0">
                <a:solidFill>
                  <a:srgbClr val="FF0000"/>
                </a:solidFill>
              </a:rPr>
              <a:t>// add full rewards amount, if set to Max</a:t>
            </a:r>
          </a:p>
          <a:p>
            <a:r>
              <a:rPr lang="en-IN" b="1" dirty="0" err="1">
                <a:solidFill>
                  <a:srgbClr val="FF00FF"/>
                </a:solidFill>
              </a:rPr>
              <a:t>k.CreateContractLiquidStakeDepositRecordsForEpoch</a:t>
            </a:r>
            <a:r>
              <a:rPr lang="en-IN" b="1" dirty="0">
                <a:solidFill>
                  <a:srgbClr val="FF00FF"/>
                </a:solidFill>
              </a:rPr>
              <a:t>(</a:t>
            </a:r>
            <a:r>
              <a:rPr lang="en-IN" b="1" dirty="0" err="1">
                <a:solidFill>
                  <a:srgbClr val="FF00FF"/>
                </a:solidFill>
              </a:rPr>
              <a:t>ctx</a:t>
            </a:r>
            <a:r>
              <a:rPr lang="en-IN" b="1" dirty="0">
                <a:solidFill>
                  <a:srgbClr val="FF00FF"/>
                </a:solidFill>
              </a:rPr>
              <a:t>, </a:t>
            </a:r>
            <a:r>
              <a:rPr lang="en-IN" b="1" dirty="0" err="1">
                <a:solidFill>
                  <a:srgbClr val="FF00FF"/>
                </a:solidFill>
              </a:rPr>
              <a:t>epochNumber</a:t>
            </a:r>
            <a:r>
              <a:rPr lang="en-IN" b="1" dirty="0">
                <a:solidFill>
                  <a:srgbClr val="FF00FF"/>
                </a:solidFill>
              </a:rPr>
              <a:t>, </a:t>
            </a:r>
            <a:r>
              <a:rPr lang="en-IN" b="1" dirty="0" err="1">
                <a:solidFill>
                  <a:srgbClr val="FF00FF"/>
                </a:solidFill>
              </a:rPr>
              <a:t>contractaddress</a:t>
            </a:r>
            <a:r>
              <a:rPr lang="en-IN" b="1" dirty="0">
                <a:solidFill>
                  <a:srgbClr val="FF00FF"/>
                </a:solidFill>
              </a:rPr>
              <a:t> )</a:t>
            </a:r>
          </a:p>
          <a:p>
            <a:endParaRPr lang="en-IN" b="1" dirty="0">
              <a:solidFill>
                <a:srgbClr val="FF00FF"/>
              </a:solidFill>
            </a:endParaRPr>
          </a:p>
          <a:p>
            <a:r>
              <a:rPr lang="en-IN" b="1" dirty="0">
                <a:solidFill>
                  <a:srgbClr val="FF0000"/>
                </a:solidFill>
              </a:rPr>
              <a:t>then create </a:t>
            </a:r>
            <a:r>
              <a:rPr lang="en-IN" b="1" dirty="0" err="1">
                <a:solidFill>
                  <a:srgbClr val="FF0000"/>
                </a:solidFill>
              </a:rPr>
              <a:t>ContractLiquidStakeDepositRecordsForEpoch</a:t>
            </a:r>
            <a:r>
              <a:rPr lang="en-IN" b="1" dirty="0">
                <a:solidFill>
                  <a:srgbClr val="FF0000"/>
                </a:solidFill>
              </a:rPr>
              <a:t> and push it in Liquid Stake Queue</a:t>
            </a:r>
          </a:p>
        </p:txBody>
      </p:sp>
    </p:spTree>
    <p:extLst>
      <p:ext uri="{BB962C8B-B14F-4D97-AF65-F5344CB8AC3E}">
        <p14:creationId xmlns:p14="http://schemas.microsoft.com/office/powerpoint/2010/main" val="136835821"/>
      </p:ext>
    </p:extLst>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830B4C-2C77-3E60-D397-5B0C5DED96D4}"/>
              </a:ext>
            </a:extLst>
          </p:cNvPr>
          <p:cNvSpPr txBox="1"/>
          <p:nvPr/>
        </p:nvSpPr>
        <p:spPr>
          <a:xfrm>
            <a:off x="4752833" y="1699358"/>
            <a:ext cx="9505664" cy="7294305"/>
          </a:xfrm>
          <a:prstGeom prst="rect">
            <a:avLst/>
          </a:prstGeom>
          <a:noFill/>
        </p:spPr>
        <p:txBody>
          <a:bodyPr wrap="square">
            <a:spAutoFit/>
          </a:bodyPr>
          <a:lstStyle/>
          <a:p>
            <a:r>
              <a:rPr lang="en-IN" dirty="0"/>
              <a:t>b)</a:t>
            </a:r>
          </a:p>
          <a:p>
            <a:endParaRPr lang="en-IN" dirty="0"/>
          </a:p>
          <a:p>
            <a:r>
              <a:rPr lang="en-IN" b="1" dirty="0">
                <a:solidFill>
                  <a:srgbClr val="0070C0"/>
                </a:solidFill>
              </a:rPr>
              <a:t>Derive </a:t>
            </a:r>
            <a:r>
              <a:rPr lang="en-IN" b="1" dirty="0" err="1">
                <a:solidFill>
                  <a:srgbClr val="0070C0"/>
                </a:solidFill>
              </a:rPr>
              <a:t>KeyArchLiquidStakeInterval</a:t>
            </a:r>
            <a:r>
              <a:rPr lang="en-IN" b="1" dirty="0">
                <a:solidFill>
                  <a:srgbClr val="0070C0"/>
                </a:solidFill>
              </a:rPr>
              <a:t> for Archway, </a:t>
            </a:r>
          </a:p>
          <a:p>
            <a:r>
              <a:rPr lang="en-IN" b="1" dirty="0">
                <a:solidFill>
                  <a:srgbClr val="0070C0"/>
                </a:solidFill>
              </a:rPr>
              <a:t>this determines the frequency when cumulative reward tokens are liquid staked by Archway on Liquidity provider</a:t>
            </a:r>
            <a:r>
              <a:rPr lang="en-IN" b="1" dirty="0">
                <a:solidFill>
                  <a:srgbClr val="FF6600"/>
                </a:solidFill>
              </a:rPr>
              <a:t>.                     </a:t>
            </a:r>
          </a:p>
          <a:p>
            <a:endParaRPr lang="en-IN" b="1" dirty="0">
              <a:solidFill>
                <a:srgbClr val="FF6600"/>
              </a:solidFill>
            </a:endParaRPr>
          </a:p>
          <a:p>
            <a:r>
              <a:rPr lang="en-IN" b="1" dirty="0" err="1">
                <a:solidFill>
                  <a:srgbClr val="FF6600"/>
                </a:solidFill>
              </a:rPr>
              <a:t>LiquidStakeInterval</a:t>
            </a:r>
            <a:r>
              <a:rPr lang="en-IN" b="1" dirty="0">
                <a:solidFill>
                  <a:srgbClr val="FF6600"/>
                </a:solidFill>
              </a:rPr>
              <a:t> := </a:t>
            </a:r>
            <a:r>
              <a:rPr lang="en-IN" b="1" dirty="0" err="1">
                <a:solidFill>
                  <a:srgbClr val="FF6600"/>
                </a:solidFill>
              </a:rPr>
              <a:t>k.GetParam</a:t>
            </a:r>
            <a:r>
              <a:rPr lang="en-IN" b="1" dirty="0">
                <a:solidFill>
                  <a:srgbClr val="FF6600"/>
                </a:solidFill>
              </a:rPr>
              <a:t>(</a:t>
            </a:r>
            <a:r>
              <a:rPr lang="en-IN" b="1" dirty="0" err="1">
                <a:solidFill>
                  <a:srgbClr val="FF6600"/>
                </a:solidFill>
              </a:rPr>
              <a:t>ctx</a:t>
            </a:r>
            <a:r>
              <a:rPr lang="en-IN" b="1" dirty="0">
                <a:solidFill>
                  <a:srgbClr val="FF6600"/>
                </a:solidFill>
              </a:rPr>
              <a:t>, </a:t>
            </a:r>
            <a:r>
              <a:rPr lang="en-IN" b="1" dirty="0" err="1">
                <a:solidFill>
                  <a:srgbClr val="FF6600"/>
                </a:solidFill>
              </a:rPr>
              <a:t>types.KeyArchLiquidStakeInterval</a:t>
            </a:r>
            <a:r>
              <a:rPr lang="en-IN" b="1" dirty="0">
                <a:solidFill>
                  <a:srgbClr val="FF6600"/>
                </a:solidFill>
              </a:rPr>
              <a:t>)</a:t>
            </a:r>
          </a:p>
          <a:p>
            <a:endParaRPr lang="en-IN" b="1" dirty="0">
              <a:solidFill>
                <a:srgbClr val="FF6600"/>
              </a:solidFill>
            </a:endParaRPr>
          </a:p>
          <a:p>
            <a:r>
              <a:rPr lang="en-IN" b="1" dirty="0">
                <a:solidFill>
                  <a:srgbClr val="FF6600"/>
                </a:solidFill>
              </a:rPr>
              <a:t>if </a:t>
            </a:r>
            <a:r>
              <a:rPr lang="en-IN" b="1" dirty="0" err="1">
                <a:solidFill>
                  <a:srgbClr val="FF6600"/>
                </a:solidFill>
              </a:rPr>
              <a:t>epochNumber%ArchLiquidStakeInterval</a:t>
            </a:r>
            <a:r>
              <a:rPr lang="en-IN" b="1" dirty="0">
                <a:solidFill>
                  <a:srgbClr val="FF6600"/>
                </a:solidFill>
              </a:rPr>
              <a:t> == 0 {</a:t>
            </a:r>
          </a:p>
          <a:p>
            <a:endParaRPr lang="en-IN" b="1" dirty="0">
              <a:solidFill>
                <a:srgbClr val="FF6600"/>
              </a:solidFill>
            </a:endParaRPr>
          </a:p>
          <a:p>
            <a:r>
              <a:rPr lang="en-IN" b="1" dirty="0">
                <a:solidFill>
                  <a:srgbClr val="0070C0"/>
                </a:solidFill>
              </a:rPr>
              <a:t>//Grab all deposit records</a:t>
            </a:r>
          </a:p>
          <a:p>
            <a:endParaRPr lang="en-IN" b="1" dirty="0">
              <a:solidFill>
                <a:srgbClr val="FF6600"/>
              </a:solidFill>
            </a:endParaRPr>
          </a:p>
          <a:p>
            <a:r>
              <a:rPr lang="en-IN" b="1" dirty="0" err="1">
                <a:solidFill>
                  <a:srgbClr val="FF6600"/>
                </a:solidFill>
              </a:rPr>
              <a:t>depositRecords</a:t>
            </a:r>
            <a:r>
              <a:rPr lang="en-IN" b="1" dirty="0">
                <a:solidFill>
                  <a:srgbClr val="FF6600"/>
                </a:solidFill>
              </a:rPr>
              <a:t> :=</a:t>
            </a:r>
          </a:p>
          <a:p>
            <a:endParaRPr lang="en-IN" b="1" dirty="0">
              <a:solidFill>
                <a:srgbClr val="FF6600"/>
              </a:solidFill>
            </a:endParaRPr>
          </a:p>
          <a:p>
            <a:r>
              <a:rPr lang="en-IN" b="1" dirty="0" err="1">
                <a:solidFill>
                  <a:srgbClr val="FF6600"/>
                </a:solidFill>
              </a:rPr>
              <a:t>k.RecordsKeeper.GetALLContractLiquidStakeDepositRecordsForEpoch</a:t>
            </a:r>
            <a:r>
              <a:rPr lang="en-IN" b="1" dirty="0">
                <a:solidFill>
                  <a:srgbClr val="FF6600"/>
                </a:solidFill>
              </a:rPr>
              <a:t> (</a:t>
            </a:r>
            <a:r>
              <a:rPr lang="en-IN" b="1" dirty="0" err="1">
                <a:solidFill>
                  <a:srgbClr val="FF6600"/>
                </a:solidFill>
              </a:rPr>
              <a:t>ctx</a:t>
            </a:r>
            <a:r>
              <a:rPr lang="en-IN" b="1" dirty="0">
                <a:solidFill>
                  <a:srgbClr val="FF6600"/>
                </a:solidFill>
              </a:rPr>
              <a:t>)</a:t>
            </a:r>
          </a:p>
          <a:p>
            <a:endParaRPr lang="en-IN" b="1" dirty="0">
              <a:solidFill>
                <a:srgbClr val="FF6600"/>
              </a:solidFill>
            </a:endParaRPr>
          </a:p>
          <a:p>
            <a:endParaRPr lang="en-IN" b="1" dirty="0">
              <a:solidFill>
                <a:srgbClr val="FF6600"/>
              </a:solidFill>
            </a:endParaRPr>
          </a:p>
          <a:p>
            <a:r>
              <a:rPr lang="en-IN" b="1" dirty="0">
                <a:solidFill>
                  <a:srgbClr val="0070C0"/>
                </a:solidFill>
              </a:rPr>
              <a:t>// Transfer Archway Reward funds from the Archway to Liquidity provider</a:t>
            </a:r>
          </a:p>
          <a:p>
            <a:r>
              <a:rPr lang="en-IN" b="1" dirty="0">
                <a:solidFill>
                  <a:srgbClr val="0070C0"/>
                </a:solidFill>
              </a:rPr>
              <a:t>// Iterate over all liquid stake deposit records and do a cumulative reward amount liquid take</a:t>
            </a:r>
            <a:r>
              <a:rPr lang="en-IN" b="1" dirty="0">
                <a:solidFill>
                  <a:srgbClr val="FF6600"/>
                </a:solidFill>
              </a:rPr>
              <a:t>.</a:t>
            </a:r>
          </a:p>
          <a:p>
            <a:r>
              <a:rPr lang="en-IN" b="1" dirty="0" err="1">
                <a:solidFill>
                  <a:srgbClr val="FF6600"/>
                </a:solidFill>
              </a:rPr>
              <a:t>k.LiquidStake</a:t>
            </a:r>
            <a:r>
              <a:rPr lang="en-IN" b="1" dirty="0">
                <a:solidFill>
                  <a:srgbClr val="FF6600"/>
                </a:solidFill>
              </a:rPr>
              <a:t>(</a:t>
            </a:r>
            <a:r>
              <a:rPr lang="en-IN" b="1" dirty="0" err="1">
                <a:solidFill>
                  <a:srgbClr val="FF6600"/>
                </a:solidFill>
              </a:rPr>
              <a:t>ctx</a:t>
            </a:r>
            <a:r>
              <a:rPr lang="en-IN" b="1" dirty="0">
                <a:solidFill>
                  <a:srgbClr val="FF6600"/>
                </a:solidFill>
              </a:rPr>
              <a:t>, </a:t>
            </a:r>
            <a:r>
              <a:rPr lang="en-IN" b="1" dirty="0" err="1">
                <a:solidFill>
                  <a:srgbClr val="FF6600"/>
                </a:solidFill>
              </a:rPr>
              <a:t>epochNumber,ContractLiquidStakeDepositRecords</a:t>
            </a:r>
            <a:r>
              <a:rPr lang="en-IN" b="1" dirty="0">
                <a:solidFill>
                  <a:srgbClr val="FF6600"/>
                </a:solidFill>
              </a:rPr>
              <a:t>)</a:t>
            </a:r>
          </a:p>
          <a:p>
            <a:endParaRPr lang="en-IN" b="1" dirty="0">
              <a:solidFill>
                <a:srgbClr val="FF6600"/>
              </a:solidFill>
            </a:endParaRPr>
          </a:p>
          <a:p>
            <a:r>
              <a:rPr lang="en-IN" b="1" dirty="0">
                <a:solidFill>
                  <a:srgbClr val="0070C0"/>
                </a:solidFill>
              </a:rPr>
              <a:t>In return, liquidity provider issue liquidity tokens which are distributed in proportion of Dapp reward amount which is getting liquid staked to </a:t>
            </a:r>
            <a:r>
              <a:rPr lang="en-IN" b="1" dirty="0" err="1">
                <a:solidFill>
                  <a:srgbClr val="0070C0"/>
                </a:solidFill>
              </a:rPr>
              <a:t>Dapps</a:t>
            </a:r>
            <a:r>
              <a:rPr lang="en-IN" b="1" dirty="0">
                <a:solidFill>
                  <a:srgbClr val="0070C0"/>
                </a:solidFill>
              </a:rPr>
              <a:t>.</a:t>
            </a:r>
          </a:p>
          <a:p>
            <a:r>
              <a:rPr lang="en-IN" b="1" dirty="0" err="1">
                <a:solidFill>
                  <a:srgbClr val="FF6600"/>
                </a:solidFill>
              </a:rPr>
              <a:t>k.DistributeLiquidity</a:t>
            </a:r>
            <a:r>
              <a:rPr lang="en-IN" b="1" dirty="0">
                <a:solidFill>
                  <a:srgbClr val="FF6600"/>
                </a:solidFill>
              </a:rPr>
              <a:t>(</a:t>
            </a:r>
            <a:r>
              <a:rPr lang="en-IN" b="1" dirty="0" err="1">
                <a:solidFill>
                  <a:srgbClr val="FF6600"/>
                </a:solidFill>
              </a:rPr>
              <a:t>ctx</a:t>
            </a:r>
            <a:r>
              <a:rPr lang="en-IN" b="1" dirty="0">
                <a:solidFill>
                  <a:srgbClr val="FF6600"/>
                </a:solidFill>
              </a:rPr>
              <a:t>, </a:t>
            </a:r>
            <a:r>
              <a:rPr lang="en-IN" b="1" dirty="0" err="1">
                <a:solidFill>
                  <a:srgbClr val="FF6600"/>
                </a:solidFill>
              </a:rPr>
              <a:t>epochNumber,ContractLiquidStakeDepositRecords</a:t>
            </a:r>
            <a:r>
              <a:rPr lang="en-IN" b="1" dirty="0">
                <a:solidFill>
                  <a:srgbClr val="FF6600"/>
                </a:solidFill>
              </a:rPr>
              <a:t>)</a:t>
            </a:r>
          </a:p>
          <a:p>
            <a:r>
              <a:rPr lang="en-IN" b="1" dirty="0">
                <a:solidFill>
                  <a:srgbClr val="7030A0"/>
                </a:solidFill>
              </a:rPr>
              <a:t>// After Liquid tokens are obtained from above, Archway will also charge certain proportion of liquidity commission</a:t>
            </a:r>
          </a:p>
        </p:txBody>
      </p:sp>
    </p:spTree>
    <p:extLst>
      <p:ext uri="{BB962C8B-B14F-4D97-AF65-F5344CB8AC3E}">
        <p14:creationId xmlns:p14="http://schemas.microsoft.com/office/powerpoint/2010/main" val="1480631487"/>
      </p:ext>
    </p:extLst>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3993D6-A382-9323-B816-2F2B16868072}"/>
              </a:ext>
            </a:extLst>
          </p:cNvPr>
          <p:cNvSpPr txBox="1"/>
          <p:nvPr/>
        </p:nvSpPr>
        <p:spPr>
          <a:xfrm>
            <a:off x="4536604" y="730051"/>
            <a:ext cx="9505664" cy="9510296"/>
          </a:xfrm>
          <a:prstGeom prst="rect">
            <a:avLst/>
          </a:prstGeom>
          <a:noFill/>
        </p:spPr>
        <p:txBody>
          <a:bodyPr wrap="square">
            <a:spAutoFit/>
          </a:bodyPr>
          <a:lstStyle/>
          <a:p>
            <a:r>
              <a:rPr lang="en-IN" b="1" dirty="0">
                <a:solidFill>
                  <a:srgbClr val="0000FF"/>
                </a:solidFill>
              </a:rPr>
              <a:t>c)</a:t>
            </a:r>
          </a:p>
          <a:p>
            <a:r>
              <a:rPr lang="en-IN" b="1" dirty="0">
                <a:solidFill>
                  <a:srgbClr val="FF0000"/>
                </a:solidFill>
              </a:rPr>
              <a:t>// REDEMPTION_RATE_QUERY_EPOCH - Process redemption rate query</a:t>
            </a:r>
          </a:p>
          <a:p>
            <a:r>
              <a:rPr lang="en-IN" b="1" dirty="0">
                <a:solidFill>
                  <a:srgbClr val="0000FF"/>
                </a:solidFill>
              </a:rPr>
              <a:t>if </a:t>
            </a:r>
            <a:r>
              <a:rPr lang="en-IN" b="1" dirty="0" err="1">
                <a:solidFill>
                  <a:srgbClr val="0000FF"/>
                </a:solidFill>
              </a:rPr>
              <a:t>epochInfo.Identifier</a:t>
            </a:r>
            <a:r>
              <a:rPr lang="en-IN" b="1" dirty="0">
                <a:solidFill>
                  <a:srgbClr val="0000FF"/>
                </a:solidFill>
              </a:rPr>
              <a:t> == </a:t>
            </a:r>
            <a:r>
              <a:rPr lang="en-IN" b="1" dirty="0" err="1">
                <a:solidFill>
                  <a:srgbClr val="0000FF"/>
                </a:solidFill>
              </a:rPr>
              <a:t>epochstypes</a:t>
            </a:r>
            <a:r>
              <a:rPr lang="en-IN" b="1" dirty="0">
                <a:solidFill>
                  <a:srgbClr val="0000FF"/>
                </a:solidFill>
              </a:rPr>
              <a:t>. REDEMPTION_RATE_QUERY_EPOCH {</a:t>
            </a:r>
          </a:p>
          <a:p>
            <a:endParaRPr lang="en-IN" b="1" dirty="0">
              <a:solidFill>
                <a:srgbClr val="0000FF"/>
              </a:solidFill>
            </a:endParaRPr>
          </a:p>
          <a:p>
            <a:r>
              <a:rPr lang="en-IN" b="1" dirty="0">
                <a:solidFill>
                  <a:srgbClr val="FF0000"/>
                </a:solidFill>
              </a:rPr>
              <a:t>Determine redemption rate query interval </a:t>
            </a:r>
          </a:p>
          <a:p>
            <a:endParaRPr lang="en-IN" b="1" dirty="0">
              <a:solidFill>
                <a:srgbClr val="0000FF"/>
              </a:solidFill>
            </a:endParaRPr>
          </a:p>
          <a:p>
            <a:r>
              <a:rPr lang="en-IN" b="1" dirty="0" err="1">
                <a:solidFill>
                  <a:srgbClr val="0000FF"/>
                </a:solidFill>
              </a:rPr>
              <a:t>RedemptionRateQueryInterval</a:t>
            </a:r>
            <a:r>
              <a:rPr lang="en-IN" b="1" dirty="0">
                <a:solidFill>
                  <a:srgbClr val="0000FF"/>
                </a:solidFill>
              </a:rPr>
              <a:t>:= </a:t>
            </a:r>
            <a:r>
              <a:rPr lang="en-IN" b="1" dirty="0" err="1">
                <a:solidFill>
                  <a:srgbClr val="0000FF"/>
                </a:solidFill>
              </a:rPr>
              <a:t>k.GetParam</a:t>
            </a:r>
            <a:r>
              <a:rPr lang="en-IN" b="1" dirty="0">
                <a:solidFill>
                  <a:srgbClr val="0000FF"/>
                </a:solidFill>
              </a:rPr>
              <a:t>(</a:t>
            </a:r>
            <a:r>
              <a:rPr lang="en-IN" b="1" dirty="0" err="1">
                <a:solidFill>
                  <a:srgbClr val="0000FF"/>
                </a:solidFill>
              </a:rPr>
              <a:t>ctx</a:t>
            </a:r>
            <a:r>
              <a:rPr lang="en-IN" b="1" dirty="0">
                <a:solidFill>
                  <a:srgbClr val="0000FF"/>
                </a:solidFill>
              </a:rPr>
              <a:t>, </a:t>
            </a:r>
            <a:r>
              <a:rPr lang="en-IN" b="1" dirty="0" err="1">
                <a:solidFill>
                  <a:srgbClr val="0000FF"/>
                </a:solidFill>
              </a:rPr>
              <a:t>types.RedemptionRateQueryInterval</a:t>
            </a:r>
            <a:endParaRPr lang="en-IN" b="1" dirty="0">
              <a:solidFill>
                <a:srgbClr val="0000FF"/>
              </a:solidFill>
            </a:endParaRPr>
          </a:p>
          <a:p>
            <a:endParaRPr lang="en-IN" b="1" dirty="0">
              <a:solidFill>
                <a:srgbClr val="0000FF"/>
              </a:solidFill>
            </a:endParaRPr>
          </a:p>
          <a:p>
            <a:r>
              <a:rPr lang="en-IN" b="1" dirty="0">
                <a:solidFill>
                  <a:srgbClr val="0000FF"/>
                </a:solidFill>
              </a:rPr>
              <a:t>if </a:t>
            </a:r>
            <a:r>
              <a:rPr lang="en-IN" b="1" dirty="0" err="1">
                <a:solidFill>
                  <a:srgbClr val="0000FF"/>
                </a:solidFill>
              </a:rPr>
              <a:t>epochNumber%RedemptionRateQueryInterval</a:t>
            </a:r>
            <a:r>
              <a:rPr lang="en-IN" b="1" dirty="0">
                <a:solidFill>
                  <a:srgbClr val="0000FF"/>
                </a:solidFill>
              </a:rPr>
              <a:t> == 0 {</a:t>
            </a:r>
          </a:p>
          <a:p>
            <a:endParaRPr lang="en-IN" b="1" dirty="0">
              <a:solidFill>
                <a:srgbClr val="0000FF"/>
              </a:solidFill>
            </a:endParaRPr>
          </a:p>
          <a:p>
            <a:endParaRPr lang="en-IN" b="1" dirty="0">
              <a:solidFill>
                <a:srgbClr val="0000FF"/>
              </a:solidFill>
            </a:endParaRPr>
          </a:p>
          <a:p>
            <a:r>
              <a:rPr lang="en-IN" b="1" dirty="0">
                <a:solidFill>
                  <a:srgbClr val="0000FF"/>
                </a:solidFill>
              </a:rPr>
              <a:t>k. </a:t>
            </a:r>
            <a:r>
              <a:rPr lang="en-IN" b="1" dirty="0" err="1">
                <a:solidFill>
                  <a:srgbClr val="FF0000"/>
                </a:solidFill>
              </a:rPr>
              <a:t>QueryRedemptionRate</a:t>
            </a:r>
            <a:r>
              <a:rPr lang="en-IN" b="1" dirty="0">
                <a:solidFill>
                  <a:srgbClr val="FF0000"/>
                </a:solidFill>
              </a:rPr>
              <a:t> </a:t>
            </a:r>
            <a:r>
              <a:rPr lang="en-IN" b="1" dirty="0">
                <a:solidFill>
                  <a:srgbClr val="0000FF"/>
                </a:solidFill>
              </a:rPr>
              <a:t>(</a:t>
            </a:r>
            <a:r>
              <a:rPr lang="en-IN" b="1" dirty="0" err="1">
                <a:solidFill>
                  <a:srgbClr val="0000FF"/>
                </a:solidFill>
              </a:rPr>
              <a:t>ctx</a:t>
            </a:r>
            <a:r>
              <a:rPr lang="en-IN" b="1" dirty="0">
                <a:solidFill>
                  <a:srgbClr val="0000FF"/>
                </a:solidFill>
              </a:rPr>
              <a:t>, </a:t>
            </a:r>
            <a:r>
              <a:rPr lang="en-IN" b="1" dirty="0" err="1">
                <a:solidFill>
                  <a:srgbClr val="0000FF"/>
                </a:solidFill>
              </a:rPr>
              <a:t>epochNumber</a:t>
            </a:r>
            <a:r>
              <a:rPr lang="en-IN" b="1" dirty="0">
                <a:solidFill>
                  <a:srgbClr val="0000FF"/>
                </a:solidFill>
              </a:rPr>
              <a:t>)</a:t>
            </a:r>
          </a:p>
          <a:p>
            <a:endParaRPr lang="en-IN" b="1" dirty="0">
              <a:solidFill>
                <a:srgbClr val="0000FF"/>
              </a:solidFill>
            </a:endParaRPr>
          </a:p>
          <a:p>
            <a:endParaRPr lang="en-IN" b="1" dirty="0">
              <a:solidFill>
                <a:srgbClr val="0000FF"/>
              </a:solidFill>
            </a:endParaRPr>
          </a:p>
          <a:p>
            <a:r>
              <a:rPr lang="en-IN" b="1" dirty="0" err="1">
                <a:solidFill>
                  <a:srgbClr val="0000FF"/>
                </a:solidFill>
              </a:rPr>
              <a:t>RedemptionRateThreshold</a:t>
            </a:r>
            <a:r>
              <a:rPr lang="en-IN" b="1" dirty="0">
                <a:solidFill>
                  <a:srgbClr val="0000FF"/>
                </a:solidFill>
              </a:rPr>
              <a:t> := </a:t>
            </a:r>
            <a:r>
              <a:rPr lang="en-IN" b="1" dirty="0" err="1">
                <a:solidFill>
                  <a:srgbClr val="0000FF"/>
                </a:solidFill>
              </a:rPr>
              <a:t>k.GetParam</a:t>
            </a:r>
            <a:r>
              <a:rPr lang="en-IN" b="1" dirty="0">
                <a:solidFill>
                  <a:srgbClr val="0000FF"/>
                </a:solidFill>
              </a:rPr>
              <a:t>(</a:t>
            </a:r>
            <a:r>
              <a:rPr lang="en-IN" b="1" dirty="0" err="1">
                <a:solidFill>
                  <a:srgbClr val="0000FF"/>
                </a:solidFill>
              </a:rPr>
              <a:t>ctx</a:t>
            </a:r>
            <a:r>
              <a:rPr lang="en-IN" b="1" dirty="0">
                <a:solidFill>
                  <a:srgbClr val="0000FF"/>
                </a:solidFill>
              </a:rPr>
              <a:t>, </a:t>
            </a:r>
            <a:r>
              <a:rPr lang="en-IN" b="1" dirty="0" err="1">
                <a:solidFill>
                  <a:srgbClr val="0000FF"/>
                </a:solidFill>
              </a:rPr>
              <a:t>types.RedemptionRateThreshold</a:t>
            </a:r>
            <a:r>
              <a:rPr lang="en-IN" b="1" dirty="0">
                <a:solidFill>
                  <a:srgbClr val="0000FF"/>
                </a:solidFill>
              </a:rPr>
              <a:t>)</a:t>
            </a:r>
          </a:p>
          <a:p>
            <a:endParaRPr lang="en-IN" b="1" dirty="0">
              <a:solidFill>
                <a:srgbClr val="0000FF"/>
              </a:solidFill>
            </a:endParaRPr>
          </a:p>
          <a:p>
            <a:endParaRPr lang="en-IN" b="1" dirty="0">
              <a:solidFill>
                <a:srgbClr val="0000FF"/>
              </a:solidFill>
            </a:endParaRPr>
          </a:p>
          <a:p>
            <a:r>
              <a:rPr lang="en-IN" b="1" dirty="0" err="1">
                <a:solidFill>
                  <a:srgbClr val="0000FF"/>
                </a:solidFill>
              </a:rPr>
              <a:t>RedemptionIntervalThreshold</a:t>
            </a:r>
            <a:r>
              <a:rPr lang="en-IN" b="1" dirty="0">
                <a:solidFill>
                  <a:srgbClr val="0000FF"/>
                </a:solidFill>
              </a:rPr>
              <a:t> := </a:t>
            </a:r>
            <a:r>
              <a:rPr lang="en-IN" b="1" dirty="0" err="1">
                <a:solidFill>
                  <a:srgbClr val="0000FF"/>
                </a:solidFill>
              </a:rPr>
              <a:t>k.GetParam</a:t>
            </a:r>
            <a:r>
              <a:rPr lang="en-IN" b="1" dirty="0">
                <a:solidFill>
                  <a:srgbClr val="0000FF"/>
                </a:solidFill>
              </a:rPr>
              <a:t>(</a:t>
            </a:r>
            <a:r>
              <a:rPr lang="en-IN" b="1" dirty="0" err="1">
                <a:solidFill>
                  <a:srgbClr val="0000FF"/>
                </a:solidFill>
              </a:rPr>
              <a:t>ctx</a:t>
            </a:r>
            <a:r>
              <a:rPr lang="en-IN" b="1" dirty="0">
                <a:solidFill>
                  <a:srgbClr val="0000FF"/>
                </a:solidFill>
              </a:rPr>
              <a:t>, </a:t>
            </a:r>
            <a:r>
              <a:rPr lang="en-IN" b="1" dirty="0" err="1">
                <a:solidFill>
                  <a:srgbClr val="0000FF"/>
                </a:solidFill>
              </a:rPr>
              <a:t>types.RedemptionIntervalThreshold</a:t>
            </a:r>
            <a:endParaRPr lang="en-IN" b="1" dirty="0">
              <a:solidFill>
                <a:srgbClr val="0000FF"/>
              </a:solidFill>
            </a:endParaRPr>
          </a:p>
          <a:p>
            <a:r>
              <a:rPr lang="en-IN" b="1" dirty="0">
                <a:solidFill>
                  <a:srgbClr val="FF0000"/>
                </a:solidFill>
              </a:rPr>
              <a:t>if </a:t>
            </a:r>
            <a:r>
              <a:rPr lang="en-IN" b="1" dirty="0" err="1">
                <a:solidFill>
                  <a:srgbClr val="FF0000"/>
                </a:solidFill>
              </a:rPr>
              <a:t>RedemptionRate</a:t>
            </a:r>
            <a:r>
              <a:rPr lang="en-IN" b="1" dirty="0">
                <a:solidFill>
                  <a:srgbClr val="FF0000"/>
                </a:solidFill>
              </a:rPr>
              <a:t> &gt; </a:t>
            </a:r>
            <a:r>
              <a:rPr lang="en-IN" b="1" dirty="0" err="1">
                <a:solidFill>
                  <a:srgbClr val="FF0000"/>
                </a:solidFill>
              </a:rPr>
              <a:t>RedemptionRateThreshold</a:t>
            </a:r>
            <a:r>
              <a:rPr lang="en-IN" b="1" dirty="0">
                <a:solidFill>
                  <a:srgbClr val="FF0000"/>
                </a:solidFill>
              </a:rPr>
              <a:t> {</a:t>
            </a:r>
          </a:p>
          <a:p>
            <a:r>
              <a:rPr lang="en-IN" b="1" dirty="0">
                <a:solidFill>
                  <a:srgbClr val="FF0000"/>
                </a:solidFill>
              </a:rPr>
              <a:t>// Process redemption</a:t>
            </a:r>
          </a:p>
          <a:p>
            <a:r>
              <a:rPr lang="en-IN" b="1" dirty="0">
                <a:solidFill>
                  <a:srgbClr val="0000FF"/>
                </a:solidFill>
              </a:rPr>
              <a:t>If </a:t>
            </a:r>
            <a:r>
              <a:rPr lang="en-IN" b="1" dirty="0" err="1">
                <a:solidFill>
                  <a:srgbClr val="0000FF"/>
                </a:solidFill>
              </a:rPr>
              <a:t>timeSinceLatestRedemption</a:t>
            </a:r>
            <a:r>
              <a:rPr lang="en-IN" b="1" dirty="0">
                <a:solidFill>
                  <a:srgbClr val="0000FF"/>
                </a:solidFill>
              </a:rPr>
              <a:t> &gt; </a:t>
            </a:r>
            <a:r>
              <a:rPr lang="en-IN" b="1" dirty="0" err="1">
                <a:solidFill>
                  <a:srgbClr val="0000FF"/>
                </a:solidFill>
              </a:rPr>
              <a:t>RedeemInterval</a:t>
            </a:r>
            <a:endParaRPr lang="en-IN" b="1" dirty="0">
              <a:solidFill>
                <a:srgbClr val="0000FF"/>
              </a:solidFill>
            </a:endParaRPr>
          </a:p>
          <a:p>
            <a:r>
              <a:rPr lang="en-IN" b="1" dirty="0">
                <a:solidFill>
                  <a:srgbClr val="FF0000"/>
                </a:solidFill>
              </a:rPr>
              <a:t>//Archway will redeem liquid tokens in that epoch number for all </a:t>
            </a:r>
            <a:r>
              <a:rPr lang="en-IN" b="1" dirty="0" err="1">
                <a:solidFill>
                  <a:srgbClr val="FF0000"/>
                </a:solidFill>
              </a:rPr>
              <a:t>Dapps</a:t>
            </a:r>
            <a:endParaRPr lang="en-IN" b="1" dirty="0">
              <a:solidFill>
                <a:srgbClr val="FF0000"/>
              </a:solidFill>
            </a:endParaRPr>
          </a:p>
          <a:p>
            <a:r>
              <a:rPr lang="en-IN" b="1" dirty="0" err="1">
                <a:solidFill>
                  <a:srgbClr val="0000FF"/>
                </a:solidFill>
              </a:rPr>
              <a:t>k.Reedem</a:t>
            </a:r>
            <a:r>
              <a:rPr lang="en-IN" b="1" dirty="0">
                <a:solidFill>
                  <a:srgbClr val="0000FF"/>
                </a:solidFill>
              </a:rPr>
              <a:t>(</a:t>
            </a:r>
            <a:r>
              <a:rPr lang="en-IN" b="1" dirty="0" err="1">
                <a:solidFill>
                  <a:srgbClr val="0000FF"/>
                </a:solidFill>
              </a:rPr>
              <a:t>ctx</a:t>
            </a:r>
            <a:r>
              <a:rPr lang="en-IN" b="1" dirty="0">
                <a:solidFill>
                  <a:srgbClr val="0000FF"/>
                </a:solidFill>
              </a:rPr>
              <a:t>, </a:t>
            </a:r>
            <a:r>
              <a:rPr lang="en-IN" b="1" dirty="0" err="1">
                <a:solidFill>
                  <a:srgbClr val="0000FF"/>
                </a:solidFill>
              </a:rPr>
              <a:t>epochNumber</a:t>
            </a:r>
            <a:r>
              <a:rPr lang="en-IN" b="1" dirty="0">
                <a:solidFill>
                  <a:srgbClr val="0000FF"/>
                </a:solidFill>
              </a:rPr>
              <a:t>, </a:t>
            </a:r>
            <a:r>
              <a:rPr lang="en-IN" b="1" dirty="0" err="1">
                <a:solidFill>
                  <a:srgbClr val="0000FF"/>
                </a:solidFill>
              </a:rPr>
              <a:t>cumulativeliquidityamount</a:t>
            </a:r>
            <a:r>
              <a:rPr lang="en-IN" b="1" dirty="0">
                <a:solidFill>
                  <a:srgbClr val="0000FF"/>
                </a:solidFill>
              </a:rPr>
              <a:t>)</a:t>
            </a:r>
          </a:p>
          <a:p>
            <a:endParaRPr lang="en-IN" b="1" dirty="0">
              <a:solidFill>
                <a:srgbClr val="0000FF"/>
              </a:solidFill>
            </a:endParaRPr>
          </a:p>
          <a:p>
            <a:endParaRPr lang="en-IN" b="1" dirty="0">
              <a:solidFill>
                <a:srgbClr val="0000FF"/>
              </a:solidFill>
            </a:endParaRPr>
          </a:p>
          <a:p>
            <a:r>
              <a:rPr lang="en-IN" b="1" dirty="0">
                <a:solidFill>
                  <a:srgbClr val="FF0000"/>
                </a:solidFill>
              </a:rPr>
              <a:t>//Archway will distribute liquid tokens redeemed at threshold rate to all </a:t>
            </a:r>
            <a:r>
              <a:rPr lang="en-IN" b="1" dirty="0" err="1">
                <a:solidFill>
                  <a:srgbClr val="FF0000"/>
                </a:solidFill>
              </a:rPr>
              <a:t>Dapps</a:t>
            </a:r>
            <a:r>
              <a:rPr lang="en-IN" b="1" dirty="0">
                <a:solidFill>
                  <a:srgbClr val="FF0000"/>
                </a:solidFill>
              </a:rPr>
              <a:t> in ratio of their</a:t>
            </a:r>
          </a:p>
          <a:p>
            <a:r>
              <a:rPr lang="en-IN" b="1" dirty="0">
                <a:solidFill>
                  <a:srgbClr val="FF0000"/>
                </a:solidFill>
              </a:rPr>
              <a:t>stake</a:t>
            </a:r>
          </a:p>
          <a:p>
            <a:r>
              <a:rPr lang="en-IN" b="1" dirty="0" err="1">
                <a:solidFill>
                  <a:srgbClr val="0000FF"/>
                </a:solidFill>
              </a:rPr>
              <a:t>k.DistributeRedeemedToken</a:t>
            </a:r>
            <a:r>
              <a:rPr lang="en-IN" b="1" dirty="0">
                <a:solidFill>
                  <a:srgbClr val="0000FF"/>
                </a:solidFill>
              </a:rPr>
              <a:t>((</a:t>
            </a:r>
            <a:r>
              <a:rPr lang="en-IN" b="1" dirty="0" err="1">
                <a:solidFill>
                  <a:srgbClr val="0000FF"/>
                </a:solidFill>
              </a:rPr>
              <a:t>ctx</a:t>
            </a:r>
            <a:r>
              <a:rPr lang="en-IN" b="1" dirty="0">
                <a:solidFill>
                  <a:srgbClr val="0000FF"/>
                </a:solidFill>
              </a:rPr>
              <a:t>, </a:t>
            </a:r>
            <a:r>
              <a:rPr lang="en-IN" b="1" dirty="0" err="1">
                <a:solidFill>
                  <a:srgbClr val="0000FF"/>
                </a:solidFill>
              </a:rPr>
              <a:t>epochNumber</a:t>
            </a:r>
            <a:r>
              <a:rPr lang="en-IN" b="1" dirty="0">
                <a:solidFill>
                  <a:srgbClr val="0000FF"/>
                </a:solidFill>
              </a:rPr>
              <a:t>, </a:t>
            </a:r>
            <a:r>
              <a:rPr lang="en-IN" b="1" dirty="0" err="1">
                <a:solidFill>
                  <a:srgbClr val="0000FF"/>
                </a:solidFill>
              </a:rPr>
              <a:t>cumulativeliquidityamount</a:t>
            </a:r>
            <a:r>
              <a:rPr lang="en-IN" b="1" dirty="0">
                <a:solidFill>
                  <a:srgbClr val="0000FF"/>
                </a:solidFill>
              </a:rPr>
              <a:t>)</a:t>
            </a:r>
          </a:p>
          <a:p>
            <a:endParaRPr lang="en-IN" b="1" dirty="0">
              <a:solidFill>
                <a:srgbClr val="0000FF"/>
              </a:solidFill>
            </a:endParaRPr>
          </a:p>
          <a:p>
            <a:r>
              <a:rPr lang="en-IN" b="1" dirty="0">
                <a:solidFill>
                  <a:srgbClr val="FF0000"/>
                </a:solidFill>
              </a:rPr>
              <a:t>//</a:t>
            </a:r>
            <a:r>
              <a:rPr lang="en-IN" b="1" dirty="0" err="1">
                <a:solidFill>
                  <a:srgbClr val="FF0000"/>
                </a:solidFill>
              </a:rPr>
              <a:t>Cleanup</a:t>
            </a:r>
            <a:r>
              <a:rPr lang="en-IN" b="1" dirty="0">
                <a:solidFill>
                  <a:srgbClr val="FF0000"/>
                </a:solidFill>
              </a:rPr>
              <a:t> liquid stake deposit records which have been redeemed from store to save level </a:t>
            </a:r>
            <a:r>
              <a:rPr lang="en-IN" b="1" dirty="0" err="1">
                <a:solidFill>
                  <a:srgbClr val="FF0000"/>
                </a:solidFill>
              </a:rPr>
              <a:t>db</a:t>
            </a:r>
            <a:r>
              <a:rPr lang="en-IN" b="1" dirty="0">
                <a:solidFill>
                  <a:srgbClr val="FF0000"/>
                </a:solidFill>
              </a:rPr>
              <a:t> storage</a:t>
            </a:r>
          </a:p>
          <a:p>
            <a:r>
              <a:rPr lang="en-IN" b="1" dirty="0">
                <a:solidFill>
                  <a:srgbClr val="0000FF"/>
                </a:solidFill>
              </a:rPr>
              <a:t>}</a:t>
            </a:r>
          </a:p>
          <a:p>
            <a:r>
              <a:rPr lang="en-IN" b="1" dirty="0">
                <a:solidFill>
                  <a:srgbClr val="0000FF"/>
                </a:solidFill>
              </a:rPr>
              <a:t>}</a:t>
            </a:r>
          </a:p>
          <a:p>
            <a:r>
              <a:rPr lang="en-IN" b="1" dirty="0">
                <a:solidFill>
                  <a:srgbClr val="0000FF"/>
                </a:solidFill>
              </a:rPr>
              <a:t>}</a:t>
            </a:r>
          </a:p>
        </p:txBody>
      </p:sp>
    </p:spTree>
    <p:extLst>
      <p:ext uri="{BB962C8B-B14F-4D97-AF65-F5344CB8AC3E}">
        <p14:creationId xmlns:p14="http://schemas.microsoft.com/office/powerpoint/2010/main" val="884871721"/>
      </p:ext>
    </p:extLst>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881676-DE3C-BC8C-917F-DE150F8D7F14}"/>
              </a:ext>
            </a:extLst>
          </p:cNvPr>
          <p:cNvSpPr txBox="1"/>
          <p:nvPr/>
        </p:nvSpPr>
        <p:spPr>
          <a:xfrm>
            <a:off x="4104556" y="2106340"/>
            <a:ext cx="10297957" cy="4524315"/>
          </a:xfrm>
          <a:prstGeom prst="rect">
            <a:avLst/>
          </a:prstGeom>
          <a:noFill/>
        </p:spPr>
        <p:txBody>
          <a:bodyPr wrap="square">
            <a:spAutoFit/>
          </a:bodyPr>
          <a:lstStyle/>
          <a:p>
            <a:r>
              <a:rPr lang="en-IN" b="1" dirty="0">
                <a:solidFill>
                  <a:srgbClr val="FF0000"/>
                </a:solidFill>
              </a:rPr>
              <a:t>d)</a:t>
            </a:r>
          </a:p>
          <a:p>
            <a:endParaRPr lang="en-IN" b="1" dirty="0">
              <a:solidFill>
                <a:srgbClr val="FF0000"/>
              </a:solidFill>
            </a:endParaRPr>
          </a:p>
          <a:p>
            <a:r>
              <a:rPr lang="en-IN" b="1" dirty="0">
                <a:solidFill>
                  <a:srgbClr val="0070C0"/>
                </a:solidFill>
              </a:rPr>
              <a:t>// Withdraw rewards - Process rewards withdrawal query</a:t>
            </a:r>
          </a:p>
          <a:p>
            <a:r>
              <a:rPr lang="en-IN" b="1" dirty="0">
                <a:solidFill>
                  <a:srgbClr val="FF0000"/>
                </a:solidFill>
              </a:rPr>
              <a:t>if </a:t>
            </a:r>
            <a:r>
              <a:rPr lang="en-IN" b="1" dirty="0" err="1">
                <a:solidFill>
                  <a:srgbClr val="FF0000"/>
                </a:solidFill>
              </a:rPr>
              <a:t>epochInfo.Identifier</a:t>
            </a:r>
            <a:r>
              <a:rPr lang="en-IN" b="1" dirty="0">
                <a:solidFill>
                  <a:srgbClr val="FF0000"/>
                </a:solidFill>
              </a:rPr>
              <a:t> == </a:t>
            </a:r>
            <a:r>
              <a:rPr lang="en-IN" b="1" dirty="0" err="1">
                <a:solidFill>
                  <a:srgbClr val="FF0000"/>
                </a:solidFill>
              </a:rPr>
              <a:t>epochstypes</a:t>
            </a:r>
            <a:r>
              <a:rPr lang="en-IN" b="1" dirty="0">
                <a:solidFill>
                  <a:srgbClr val="FF0000"/>
                </a:solidFill>
              </a:rPr>
              <a:t>. REWARDS_WITHDRAWAL_EPOCH {</a:t>
            </a:r>
          </a:p>
          <a:p>
            <a:endParaRPr lang="en-IN" b="1" dirty="0">
              <a:solidFill>
                <a:srgbClr val="FF0000"/>
              </a:solidFill>
            </a:endParaRPr>
          </a:p>
          <a:p>
            <a:r>
              <a:rPr lang="en-IN" b="1" dirty="0">
                <a:solidFill>
                  <a:srgbClr val="0099FF"/>
                </a:solidFill>
              </a:rPr>
              <a:t>For each contract address determine rewards withdrawal interval </a:t>
            </a:r>
            <a:r>
              <a:rPr lang="en-IN" b="1" dirty="0">
                <a:solidFill>
                  <a:srgbClr val="FF0000"/>
                </a:solidFill>
              </a:rPr>
              <a:t>{</a:t>
            </a:r>
          </a:p>
          <a:p>
            <a:r>
              <a:rPr lang="en-IN" b="1" dirty="0" err="1">
                <a:solidFill>
                  <a:srgbClr val="FF0000"/>
                </a:solidFill>
              </a:rPr>
              <a:t>RewardsWithdrawalInterval</a:t>
            </a:r>
            <a:r>
              <a:rPr lang="en-IN" b="1" dirty="0">
                <a:solidFill>
                  <a:srgbClr val="FF0000"/>
                </a:solidFill>
              </a:rPr>
              <a:t>:= </a:t>
            </a:r>
            <a:r>
              <a:rPr lang="en-IN" b="1" dirty="0" err="1">
                <a:solidFill>
                  <a:srgbClr val="FF0000"/>
                </a:solidFill>
              </a:rPr>
              <a:t>k.GetParam</a:t>
            </a:r>
            <a:r>
              <a:rPr lang="en-IN" b="1" dirty="0">
                <a:solidFill>
                  <a:srgbClr val="FF0000"/>
                </a:solidFill>
              </a:rPr>
              <a:t>(</a:t>
            </a:r>
            <a:r>
              <a:rPr lang="en-IN" b="1" dirty="0" err="1">
                <a:solidFill>
                  <a:srgbClr val="FF0000"/>
                </a:solidFill>
              </a:rPr>
              <a:t>ctx</a:t>
            </a:r>
            <a:r>
              <a:rPr lang="en-IN" b="1" dirty="0">
                <a:solidFill>
                  <a:srgbClr val="FF0000"/>
                </a:solidFill>
              </a:rPr>
              <a:t>, </a:t>
            </a:r>
            <a:r>
              <a:rPr lang="en-IN" b="1" dirty="0" err="1">
                <a:solidFill>
                  <a:srgbClr val="FF0000"/>
                </a:solidFill>
              </a:rPr>
              <a:t>types.RewardsWithdrawalInterval</a:t>
            </a:r>
            <a:r>
              <a:rPr lang="en-IN" b="1" dirty="0">
                <a:solidFill>
                  <a:srgbClr val="FF0000"/>
                </a:solidFill>
              </a:rPr>
              <a:t>)</a:t>
            </a:r>
          </a:p>
          <a:p>
            <a:endParaRPr lang="en-IN" b="1" dirty="0">
              <a:solidFill>
                <a:srgbClr val="FF0000"/>
              </a:solidFill>
            </a:endParaRPr>
          </a:p>
          <a:p>
            <a:r>
              <a:rPr lang="en-IN" b="1" dirty="0">
                <a:solidFill>
                  <a:srgbClr val="0099FF"/>
                </a:solidFill>
              </a:rPr>
              <a:t>if </a:t>
            </a:r>
            <a:r>
              <a:rPr lang="en-IN" b="1" dirty="0" err="1">
                <a:solidFill>
                  <a:srgbClr val="0099FF"/>
                </a:solidFill>
              </a:rPr>
              <a:t>epochNumber%RewardsWithdrawalInterval</a:t>
            </a:r>
            <a:r>
              <a:rPr lang="en-IN" b="1" dirty="0">
                <a:solidFill>
                  <a:srgbClr val="0099FF"/>
                </a:solidFill>
              </a:rPr>
              <a:t> == 0 {</a:t>
            </a:r>
          </a:p>
          <a:p>
            <a:r>
              <a:rPr lang="en-IN" b="1" dirty="0" err="1">
                <a:solidFill>
                  <a:srgbClr val="0099FF"/>
                </a:solidFill>
              </a:rPr>
              <a:t>k.DistributeRewards</a:t>
            </a:r>
            <a:r>
              <a:rPr lang="en-IN" b="1" dirty="0">
                <a:solidFill>
                  <a:srgbClr val="0099FF"/>
                </a:solidFill>
              </a:rPr>
              <a:t>((</a:t>
            </a:r>
            <a:r>
              <a:rPr lang="en-IN" b="1" dirty="0" err="1">
                <a:solidFill>
                  <a:srgbClr val="0099FF"/>
                </a:solidFill>
              </a:rPr>
              <a:t>ctx</a:t>
            </a:r>
            <a:r>
              <a:rPr lang="en-IN" b="1" dirty="0">
                <a:solidFill>
                  <a:srgbClr val="0099FF"/>
                </a:solidFill>
              </a:rPr>
              <a:t>, </a:t>
            </a:r>
            <a:r>
              <a:rPr lang="en-IN" b="1" dirty="0" err="1">
                <a:solidFill>
                  <a:srgbClr val="0099FF"/>
                </a:solidFill>
              </a:rPr>
              <a:t>epochNumber</a:t>
            </a:r>
            <a:r>
              <a:rPr lang="en-IN" b="1" dirty="0">
                <a:solidFill>
                  <a:srgbClr val="0099FF"/>
                </a:solidFill>
              </a:rPr>
              <a:t>, </a:t>
            </a:r>
            <a:r>
              <a:rPr lang="en-IN" b="1" dirty="0" err="1">
                <a:solidFill>
                  <a:srgbClr val="0099FF"/>
                </a:solidFill>
              </a:rPr>
              <a:t>cumulativerewards</a:t>
            </a:r>
            <a:r>
              <a:rPr lang="en-IN" b="1" dirty="0">
                <a:solidFill>
                  <a:srgbClr val="0099FF"/>
                </a:solidFill>
              </a:rPr>
              <a:t>)</a:t>
            </a:r>
          </a:p>
          <a:p>
            <a:r>
              <a:rPr lang="en-IN" b="1" dirty="0">
                <a:solidFill>
                  <a:srgbClr val="0099FF"/>
                </a:solidFill>
              </a:rPr>
              <a:t>}</a:t>
            </a:r>
          </a:p>
          <a:p>
            <a:endParaRPr lang="en-IN" b="1" dirty="0">
              <a:solidFill>
                <a:srgbClr val="FF0000"/>
              </a:solidFill>
            </a:endParaRPr>
          </a:p>
          <a:p>
            <a:r>
              <a:rPr lang="en-IN" b="1" dirty="0">
                <a:solidFill>
                  <a:srgbClr val="FF0000"/>
                </a:solidFill>
              </a:rPr>
              <a:t>}</a:t>
            </a:r>
          </a:p>
          <a:p>
            <a:r>
              <a:rPr lang="en-IN" b="1" dirty="0">
                <a:solidFill>
                  <a:srgbClr val="FF0000"/>
                </a:solidFill>
              </a:rPr>
              <a:t>//Currently rewards distribution is not scheduled in Archway and has to be done via separate client transaction</a:t>
            </a:r>
          </a:p>
          <a:p>
            <a:endParaRPr lang="en-IN" dirty="0"/>
          </a:p>
        </p:txBody>
      </p:sp>
    </p:spTree>
    <p:extLst>
      <p:ext uri="{BB962C8B-B14F-4D97-AF65-F5344CB8AC3E}">
        <p14:creationId xmlns:p14="http://schemas.microsoft.com/office/powerpoint/2010/main" val="3064080804"/>
      </p:ext>
    </p:extLst>
  </p:cSld>
  <p:clrMapOvr>
    <a:masterClrMapping/>
  </p:clrMapOvr>
  <mc:AlternateContent xmlns:mc="http://schemas.openxmlformats.org/markup-compatibility/2006" xmlns:p14="http://schemas.microsoft.com/office/powerpoint/2010/main">
    <mc:Choice Requires="p14">
      <p:transition spd="slow" p14:dur="200000" advClick="0" advTm="12000"/>
    </mc:Choice>
    <mc:Fallback xmlns="">
      <p:transition spd="slow" advClick="0" advTm="12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ow plants gain energy - by Lifeliqe.pptx" id="{67419C1C-70D9-494D-9EDF-6ED4215E7C68}" vid="{7C71F565-3F1A-499B-A4A9-48B5FA876A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How plants gain energy</Template>
  <TotalTime>742</TotalTime>
  <Words>2696</Words>
  <Application>Microsoft Office PowerPoint</Application>
  <PresentationFormat>Custom</PresentationFormat>
  <Paragraphs>278</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Suhas Aggarwal</dc:creator>
  <cp:lastModifiedBy>Suhas Aggarwal</cp:lastModifiedBy>
  <cp:revision>29</cp:revision>
  <dcterms:created xsi:type="dcterms:W3CDTF">2023-03-12T09:32:16Z</dcterms:created>
  <dcterms:modified xsi:type="dcterms:W3CDTF">2023-03-15T10:30:16Z</dcterms:modified>
</cp:coreProperties>
</file>